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72" r:id="rId4"/>
    <p:sldId id="258" r:id="rId5"/>
    <p:sldId id="259" r:id="rId6"/>
    <p:sldId id="260" r:id="rId7"/>
    <p:sldId id="261" r:id="rId8"/>
    <p:sldId id="262" r:id="rId9"/>
    <p:sldId id="276" r:id="rId10"/>
    <p:sldId id="263" r:id="rId11"/>
    <p:sldId id="264" r:id="rId12"/>
    <p:sldId id="265" r:id="rId13"/>
    <p:sldId id="277" r:id="rId14"/>
    <p:sldId id="266" r:id="rId15"/>
    <p:sldId id="267" r:id="rId16"/>
    <p:sldId id="268" r:id="rId17"/>
    <p:sldId id="269" r:id="rId18"/>
    <p:sldId id="270" r:id="rId19"/>
    <p:sldId id="271" r:id="rId20"/>
  </p:sldIdLst>
  <p:sldSz cx="9144000" cy="5143500" type="screen16x9"/>
  <p:notesSz cx="6858000" cy="9144000"/>
  <p:embeddedFontLst>
    <p:embeddedFont>
      <p:font typeface="Consolas" panose="020B0609020204030204" pitchFamily="49"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665" autoAdjust="0"/>
  </p:normalViewPr>
  <p:slideViewPr>
    <p:cSldViewPr snapToGrid="0" snapToObjects="1">
      <p:cViewPr varScale="1">
        <p:scale>
          <a:sx n="70" d="100"/>
          <a:sy n="70" d="100"/>
        </p:scale>
        <p:origin x="1180" y="60"/>
      </p:cViewPr>
      <p:guideLst>
        <p:guide orient="horz" pos="1620"/>
        <p:guide pos="2880"/>
      </p:guideLst>
    </p:cSldViewPr>
  </p:slideViewPr>
  <p:notesTextViewPr>
    <p:cViewPr>
      <p:scale>
        <a:sx n="200" d="100"/>
        <a:sy n="200" d="100"/>
      </p:scale>
      <p:origin x="0" y="-1636"/>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2307036824"/>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Hi everyone. I am Fangning.</a:t>
            </a:r>
          </a:p>
          <a:p>
            <a:pPr lvl="0">
              <a:spcBef>
                <a:spcPts val="0"/>
              </a:spcBef>
              <a:buNone/>
            </a:pPr>
            <a:r>
              <a:rPr lang="en-US" dirty="0"/>
              <a:t>The topic I am presenting today is Building a Large Annotated Corpus of English: The Penn Treebank.</a:t>
            </a:r>
          </a:p>
          <a:p>
            <a:pPr lvl="0">
              <a:spcBef>
                <a:spcPts val="0"/>
              </a:spcBef>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2" name="Shape 1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Yes, combine them! The team used a tagger called PARTS developed by AT&amp;T Bell Labs. PARTS used a modified version of the Brown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The team then mapped the output onto PTB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The error rate at this stage is 7-9% percent. After the automated stage, the result is given to annotators to correct. After manual correction, the error rate is reduced to 3.4%, which makes overall accuracy 96.6% which is very impressive. In fact, the best modern automatic POS taggers still has slightly over 97% accuracy.</a:t>
            </a:r>
            <a:endParaRPr lang="en-US" altLang="zh-CN" b="0" dirty="0">
              <a:effectLs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The PTB team did do an experiment between full manual tagging and this combined method on a sample. The latter is shown to be better on speed, accuracy and consistency.</a:t>
            </a:r>
            <a:endParaRPr lang="en-US" altLang="zh-CN" b="0" dirty="0">
              <a:effectLs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The second phase of the project is bracketing, also known as syntactic parsing. </a:t>
            </a:r>
            <a:endParaRPr lang="en-US" altLang="zh-CN" b="0" dirty="0">
              <a:effectLst/>
            </a:endParaRPr>
          </a:p>
          <a:p>
            <a:pPr rtl="0"/>
            <a:r>
              <a:rPr lang="en-US" altLang="zh-CN" sz="1100" b="0" i="0" u="none" strike="noStrike" kern="1200" dirty="0">
                <a:solidFill>
                  <a:schemeClr val="tx1"/>
                </a:solidFill>
                <a:effectLst/>
                <a:latin typeface="+mn-lt"/>
                <a:ea typeface="+mn-ea"/>
                <a:cs typeface="+mn-cs"/>
              </a:rPr>
              <a:t>Parsing is basically (SEE SLIDE), and here is a simple visual example of a parsed sentence. Bracketing is essentially the process of determining the parse tree.</a:t>
            </a:r>
            <a:endParaRPr lang="en-US" altLang="zh-CN" b="0" dirty="0">
              <a:effectLs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rtl="0"/>
            <a:r>
              <a:rPr lang="en-US" altLang="zh-CN" sz="1100" b="0" i="0" u="none" strike="noStrike" kern="1200" dirty="0">
                <a:solidFill>
                  <a:schemeClr val="tx1"/>
                </a:solidFill>
                <a:effectLst/>
                <a:latin typeface="+mn-lt"/>
                <a:ea typeface="+mn-ea"/>
                <a:cs typeface="+mn-cs"/>
              </a:rPr>
              <a:t>Here is the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that the Penn Treebank team built for bracketing.</a:t>
            </a:r>
            <a:endParaRPr lang="en-US" altLang="zh-CN" b="0" dirty="0">
              <a:effectLst/>
            </a:endParaRPr>
          </a:p>
        </p:txBody>
      </p:sp>
    </p:spTree>
    <p:extLst>
      <p:ext uri="{BB962C8B-B14F-4D97-AF65-F5344CB8AC3E}">
        <p14:creationId xmlns:p14="http://schemas.microsoft.com/office/powerpoint/2010/main" val="34641807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5" name="Shape 14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altLang="zh-CN" sz="1100" b="0" i="0" u="none" strike="noStrike" kern="1200" dirty="0">
                <a:solidFill>
                  <a:schemeClr val="tx1"/>
                </a:solidFill>
                <a:effectLst/>
                <a:latin typeface="+mn-lt"/>
                <a:ea typeface="+mn-ea"/>
                <a:cs typeface="+mn-cs"/>
              </a:rPr>
              <a:t>The methodology of the bracketing task is completely parallel to the POS tagging task: first automatic process, then hand-correction. The automatic parser they used is developed by Bell Labs as well. It's called </a:t>
            </a:r>
            <a:r>
              <a:rPr lang="en-US" altLang="zh-CN" sz="1100" b="0" i="0" u="none" strike="noStrike" kern="1200" dirty="0" err="1">
                <a:solidFill>
                  <a:schemeClr val="tx1"/>
                </a:solidFill>
                <a:effectLst/>
                <a:latin typeface="+mn-lt"/>
                <a:ea typeface="+mn-ea"/>
                <a:cs typeface="+mn-cs"/>
              </a:rPr>
              <a:t>Fidditch</a:t>
            </a:r>
            <a:r>
              <a:rPr lang="en-US" altLang="zh-CN" sz="1100" b="0" i="0" u="none" strike="noStrike" kern="1200" dirty="0">
                <a:solidFill>
                  <a:schemeClr val="tx1"/>
                </a:solidFill>
                <a:effectLst/>
                <a:latin typeface="+mn-lt"/>
                <a:ea typeface="+mn-ea"/>
                <a:cs typeface="+mn-cs"/>
              </a:rPr>
              <a:t>. </a:t>
            </a:r>
          </a:p>
          <a:p>
            <a:pPr lvl="0">
              <a:spcBef>
                <a:spcPts val="0"/>
              </a:spcBef>
              <a:buNone/>
            </a:pPr>
            <a:r>
              <a:rPr lang="en-US" altLang="zh-CN" sz="1100" b="0" i="0" u="none" strike="noStrike" kern="1200" dirty="0" err="1">
                <a:solidFill>
                  <a:schemeClr val="tx1"/>
                </a:solidFill>
                <a:effectLst/>
                <a:latin typeface="+mn-lt"/>
                <a:ea typeface="+mn-ea"/>
                <a:cs typeface="+mn-cs"/>
              </a:rPr>
              <a:t>Fidditch</a:t>
            </a:r>
            <a:r>
              <a:rPr lang="en-US" altLang="zh-CN" sz="1100" b="0" i="0" u="none" strike="noStrike" kern="1200" dirty="0">
                <a:solidFill>
                  <a:schemeClr val="tx1"/>
                </a:solidFill>
                <a:effectLst/>
                <a:latin typeface="+mn-lt"/>
                <a:ea typeface="+mn-ea"/>
                <a:cs typeface="+mn-cs"/>
              </a:rPr>
              <a:t> is a deterministic parser, which means that it always gives exactly one analysis for any given sentence. </a:t>
            </a:r>
            <a:r>
              <a:rPr lang="en-US" altLang="zh-CN" sz="1100" b="0" i="0" u="none" strike="noStrike" kern="1200" dirty="0" err="1">
                <a:solidFill>
                  <a:schemeClr val="tx1"/>
                </a:solidFill>
                <a:effectLst/>
                <a:latin typeface="+mn-lt"/>
                <a:ea typeface="+mn-ea"/>
                <a:cs typeface="+mn-cs"/>
              </a:rPr>
              <a:t>Fidditch</a:t>
            </a:r>
            <a:r>
              <a:rPr lang="en-US" altLang="zh-CN" sz="1100" b="0" i="0" u="none" strike="noStrike" kern="1200" dirty="0">
                <a:solidFill>
                  <a:schemeClr val="tx1"/>
                </a:solidFill>
                <a:effectLst/>
                <a:latin typeface="+mn-lt"/>
                <a:ea typeface="+mn-ea"/>
                <a:cs typeface="+mn-cs"/>
              </a:rPr>
              <a:t> has another property: when it cannot determine the rule of a constituent, it never marks it up. It is possible that after </a:t>
            </a:r>
            <a:r>
              <a:rPr lang="en-US" altLang="zh-CN" sz="1100" b="0" i="0" u="none" strike="noStrike" kern="1200" dirty="0" err="1">
                <a:solidFill>
                  <a:schemeClr val="tx1"/>
                </a:solidFill>
                <a:effectLst/>
                <a:latin typeface="+mn-lt"/>
                <a:ea typeface="+mn-ea"/>
                <a:cs typeface="+mn-cs"/>
              </a:rPr>
              <a:t>Fidditch</a:t>
            </a:r>
            <a:r>
              <a:rPr lang="en-US" altLang="zh-CN" sz="1100" b="0" i="0" u="none" strike="noStrike" kern="1200" dirty="0">
                <a:solidFill>
                  <a:schemeClr val="tx1"/>
                </a:solidFill>
                <a:effectLst/>
                <a:latin typeface="+mn-lt"/>
                <a:ea typeface="+mn-ea"/>
                <a:cs typeface="+mn-cs"/>
              </a:rPr>
              <a:t> processes the text, only partial structure of the sentence is annotated. These two properties make it probably the best choice that time as a pre-processing tool before manual correction.</a:t>
            </a:r>
            <a:endParaRPr lang="en-US" baseline="0" dirty="0"/>
          </a:p>
          <a:p>
            <a:pPr lvl="0">
              <a:spcBef>
                <a:spcPts val="0"/>
              </a:spcBef>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The project published papers to introduce how they trained their annotators, and how they changed the automatic processor to suite manual correction. Nowadays, academic organizations and tech companies use a lot of crowd labeling services such as Mechanical Turk and </a:t>
            </a:r>
            <a:r>
              <a:rPr lang="en-US" altLang="zh-CN" sz="1100" b="0" i="0" u="none" strike="noStrike" kern="1200" dirty="0" err="1">
                <a:solidFill>
                  <a:schemeClr val="tx1"/>
                </a:solidFill>
                <a:effectLst/>
                <a:latin typeface="+mn-lt"/>
                <a:ea typeface="+mn-ea"/>
                <a:cs typeface="+mn-cs"/>
              </a:rPr>
              <a:t>CrowdFlower</a:t>
            </a:r>
            <a:r>
              <a:rPr lang="en-US" altLang="zh-CN" sz="1100" b="0" i="0" u="none" strike="noStrike" kern="1200" dirty="0">
                <a:solidFill>
                  <a:schemeClr val="tx1"/>
                </a:solidFill>
                <a:effectLst/>
                <a:latin typeface="+mn-lt"/>
                <a:ea typeface="+mn-ea"/>
                <a:cs typeface="+mn-cs"/>
              </a:rPr>
              <a:t> to do the manual correction. But in 1990s, there were not such services on the market yet. So the PTB team hired some linguists to be the annotators. All the annotators had graduate-level training in Linguistics to qualify these tasks.</a:t>
            </a:r>
            <a:endParaRPr lang="en-US" altLang="zh-CN" b="0" dirty="0">
              <a:effectLst/>
            </a:endParaRPr>
          </a:p>
          <a:p>
            <a:r>
              <a:rPr lang="en-US" altLang="zh-CN" sz="1100" b="0" i="0" u="none" strike="noStrike" kern="1200" dirty="0">
                <a:solidFill>
                  <a:schemeClr val="tx1"/>
                </a:solidFill>
                <a:effectLst/>
                <a:latin typeface="+mn-lt"/>
                <a:ea typeface="+mn-ea"/>
                <a:cs typeface="+mn-cs"/>
              </a:rPr>
              <a:t>These annotators were the anonymous heroes that pushed technology to advance.</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Annotation tasks do require a lot of training. For POS tagging, the learning curve takes under a month at 15 hours a week, and the annotation speed after a month 3,000 words per hour. For bracketing, the annotators take substantially longer to learn than tagging. They had substantial increases in speed even after 2 months of training. The performance for bracketing varied a lot by person. The speed ranged from  ~750 to ~1000 words per hour after 3-4 months of experience. </a:t>
            </a:r>
            <a:br>
              <a:rPr lang="en-US" altLang="zh-CN" b="0" dirty="0">
                <a:effectLst/>
              </a:rPr>
            </a:br>
            <a:r>
              <a:rPr lang="en-US" altLang="zh-CN" sz="1100" b="0" i="0" u="none" strike="noStrike" kern="1200" dirty="0">
                <a:solidFill>
                  <a:schemeClr val="tx1"/>
                </a:solidFill>
                <a:effectLst/>
                <a:latin typeface="+mn-lt"/>
                <a:ea typeface="+mn-ea"/>
                <a:cs typeface="+mn-cs"/>
              </a:rPr>
              <a:t>It is worth noting that experienced annotators can proof-read previously corrected materials at very high speed. By very high, I mean, an average speed of 4,000 words per hour with a mouse-based interface. Nowadays...</a:t>
            </a:r>
            <a:endParaRPr lang="en-US" altLang="zh-CN" b="0" dirty="0">
              <a:effectLs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Shape 1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4" name="Shape 18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In summary, PTB project laid an important foundation of computational linguistics over 25 years ago. The POS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is still used as modern standards. The annotated corpus helped training state-of-the-art modern taggers and parsers. The semi-automated annotation method is still popular by now. The studies in human annotations has implications for effective annotation tasks today. Overall, PTB is a very influential research project in computational linguistics. </a:t>
            </a:r>
            <a:endParaRPr lang="en-US" altLang="zh-CN" b="0" dirty="0">
              <a:effectLs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0" name="Shape 1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And here are some of my references.</a:t>
            </a:r>
            <a:endParaRPr lang="en-US" altLang="zh-CN" b="0" dirty="0">
              <a:effectLs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6" name="Shape 1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That's all for my presentation. Thanks for your attention! Any questions?</a:t>
            </a:r>
            <a:endParaRPr lang="en-US" altLang="zh-CN" b="0" dirty="0">
              <a:effectLs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This</a:t>
            </a:r>
            <a:r>
              <a:rPr lang="en-US" baseline="0" dirty="0"/>
              <a:t> topic I choose is in Computational Linguistics field. It is a field to use computers to help study and understand languages. </a:t>
            </a:r>
          </a:p>
          <a:p>
            <a:pPr lvl="0">
              <a:spcBef>
                <a:spcPts val="0"/>
              </a:spcBef>
              <a:buNone/>
            </a:pPr>
            <a:r>
              <a:rPr lang="en-US" baseline="0" dirty="0"/>
              <a:t>For example, how to use a dataset in English language to analyze the usage of certain verbs, or even helping machines to make sense of human language nowadays. </a:t>
            </a:r>
          </a:p>
          <a:p>
            <a:pPr lvl="0">
              <a:spcBef>
                <a:spcPts val="0"/>
              </a:spcBef>
              <a:buNone/>
            </a:pPr>
            <a:r>
              <a:rPr lang="en-US" baseline="0" dirty="0"/>
              <a:t>Penn Treebank was really a pioneering research project in this field. The project built a large annotated corpus for future studies, and defined standard methods to guide future research, which I will discuss later. </a:t>
            </a:r>
          </a:p>
          <a:p>
            <a:pPr lvl="0">
              <a:spcBef>
                <a:spcPts val="0"/>
              </a:spcBef>
              <a:buNone/>
            </a:pPr>
            <a:r>
              <a:rPr lang="en-US" baseline="0" dirty="0"/>
              <a:t>I chose </a:t>
            </a:r>
            <a:r>
              <a:rPr lang="en-US" baseline="0"/>
              <a:t>this corpus </a:t>
            </a:r>
            <a:r>
              <a:rPr lang="en-US" baseline="0" dirty="0"/>
              <a:t>because it has been such an influential research project, and is still widely used by the academia today.</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The Penn Treebank Project is an old project that begins 28 years ago. The whole project operated for 8 years, and when finished, it has about 7 million words of POS tagged text and 3 million words of parsed text. About what is </a:t>
            </a:r>
            <a:r>
              <a:rPr lang="en-US" altLang="zh-CN" sz="1100" b="0" i="0" u="none" strike="noStrike" kern="1200" dirty="0" err="1">
                <a:solidFill>
                  <a:schemeClr val="tx1"/>
                </a:solidFill>
                <a:effectLst/>
                <a:latin typeface="+mn-lt"/>
                <a:ea typeface="+mn-ea"/>
                <a:cs typeface="+mn-cs"/>
              </a:rPr>
              <a:t>pos</a:t>
            </a:r>
            <a:r>
              <a:rPr lang="en-US" altLang="zh-CN" sz="1100" b="0" i="0" u="none" strike="noStrike" kern="1200" dirty="0">
                <a:solidFill>
                  <a:schemeClr val="tx1"/>
                </a:solidFill>
                <a:effectLst/>
                <a:latin typeface="+mn-lt"/>
                <a:ea typeface="+mn-ea"/>
                <a:cs typeface="+mn-cs"/>
              </a:rPr>
              <a:t> tag and what is parse, I’ll talk about them later. The content of the corpus covers many different domains, such as IBM computer manuals, nursing notes, Wall Street journal articles, telephone calls, and the whole Brown corpus.</a:t>
            </a:r>
            <a:endParaRPr lang="en-US" altLang="zh-CN" b="0" dirty="0">
              <a:effectLs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Why did they build this annotated corpus? Such kind of large annotated corpus is an important tool for researchers in natural language processing, speech recognition, integrated spoken language systems, and also in theoretical linguistics. In fact, until today, it is still widely used by academic organizations and data processing companies.</a:t>
            </a:r>
            <a:endParaRPr lang="en-US" altLang="zh-CN" b="0" dirty="0">
              <a:effectLs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2" name="Shape 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The most important phases in this project are: the POS tagging task and the bracketing task. The size of the corpus may not seem very impressive today, because it is done 25 years ago.</a:t>
            </a:r>
            <a:endParaRPr lang="en-US" altLang="zh-CN" b="0" dirty="0">
              <a:effectLs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Actually, this corpus was originally saved into CDs and tapes!</a:t>
            </a:r>
            <a:endParaRPr lang="en-US" altLang="zh-CN" b="0" dirty="0">
              <a:effectLs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Before the PTB project, the brown corpus, which was a pioneer in the annotated corpus field, built a set of 87 tags. And it also allowed compound tags, which made the total number of tags 187. The Lancaster corpus, which even elaborated the brown corpus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used 135 tags. Why are there so many tags? The ideal of the POS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is to have different tags for every word class which has distinct grammatical behavior. Therefore, we need much more tags than just noun, verb, or </a:t>
            </a:r>
            <a:r>
              <a:rPr lang="en-US" altLang="zh-CN" sz="1100" b="0" i="0" u="none" strike="noStrike" kern="1200" dirty="0" err="1">
                <a:solidFill>
                  <a:schemeClr val="tx1"/>
                </a:solidFill>
                <a:effectLst/>
                <a:latin typeface="+mn-lt"/>
                <a:ea typeface="+mn-ea"/>
                <a:cs typeface="+mn-cs"/>
              </a:rPr>
              <a:t>adposition</a:t>
            </a:r>
            <a:r>
              <a:rPr lang="en-US" altLang="zh-CN" sz="1100" b="0" i="0" u="none" strike="noStrike" kern="1200" dirty="0">
                <a:solidFill>
                  <a:schemeClr val="tx1"/>
                </a:solidFill>
                <a:effectLst/>
                <a:latin typeface="+mn-lt"/>
                <a:ea typeface="+mn-ea"/>
                <a:cs typeface="+mn-cs"/>
              </a:rPr>
              <a:t>.</a:t>
            </a:r>
            <a:endParaRPr lang="en-US" altLang="zh-CN" b="0" dirty="0">
              <a:effectLs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rtl="0"/>
            <a:r>
              <a:rPr lang="en-US" altLang="zh-CN" sz="1100" b="0" i="0" u="none" strike="noStrike" kern="1200" dirty="0">
                <a:solidFill>
                  <a:schemeClr val="tx1"/>
                </a:solidFill>
                <a:effectLst/>
                <a:latin typeface="+mn-lt"/>
                <a:ea typeface="+mn-ea"/>
                <a:cs typeface="+mn-cs"/>
              </a:rPr>
              <a:t>The Penn Treebank team simplified their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on the base of the Brown corpus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They only have 48 tags. Despite the decrease in number, the Penn Treebank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is still a richly articulated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which can be fully recovered into Brown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without losing any information. </a:t>
            </a:r>
            <a:endParaRPr lang="en-US" altLang="zh-CN" b="0" dirty="0">
              <a:effectLs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rtl="0"/>
            <a:r>
              <a:rPr lang="en-US" altLang="zh-CN" sz="1100" b="0" i="0" u="none" strike="noStrike" kern="1200" dirty="0">
                <a:solidFill>
                  <a:schemeClr val="tx1"/>
                </a:solidFill>
                <a:effectLst/>
                <a:latin typeface="+mn-lt"/>
                <a:ea typeface="+mn-ea"/>
                <a:cs typeface="+mn-cs"/>
              </a:rPr>
              <a:t>Now we have a complete </a:t>
            </a:r>
            <a:r>
              <a:rPr lang="en-US" altLang="zh-CN" sz="1100" b="0" i="0" u="none" strike="noStrike" kern="1200" dirty="0" err="1">
                <a:solidFill>
                  <a:schemeClr val="tx1"/>
                </a:solidFill>
                <a:effectLst/>
                <a:latin typeface="+mn-lt"/>
                <a:ea typeface="+mn-ea"/>
                <a:cs typeface="+mn-cs"/>
              </a:rPr>
              <a:t>tagset</a:t>
            </a:r>
            <a:r>
              <a:rPr lang="en-US" altLang="zh-CN" sz="1100" b="0" i="0" u="none" strike="noStrike" kern="1200" dirty="0">
                <a:solidFill>
                  <a:schemeClr val="tx1"/>
                </a:solidFill>
                <a:effectLst/>
                <a:latin typeface="+mn-lt"/>
                <a:ea typeface="+mn-ea"/>
                <a:cs typeface="+mn-cs"/>
              </a:rPr>
              <a:t> and a large corpus, how can we annotate these tags on each word? 25 years ago, they had two choices: first is to do it manually, purely by human. But this is such a large corpus -- people get tired, people make mistakes, and it would take forever. The second choice was to use automatic taggers. However, in that age, automatic taggers suffered from a relatively high error rate. The genius in PTB team thought of a wonderful idea. Can you guess what it is?</a:t>
            </a:r>
            <a:endParaRPr lang="en-US" altLang="zh-CN" b="0" dirty="0">
              <a:effectLst/>
            </a:endParaRPr>
          </a:p>
        </p:txBody>
      </p:sp>
    </p:spTree>
    <p:extLst>
      <p:ext uri="{BB962C8B-B14F-4D97-AF65-F5344CB8AC3E}">
        <p14:creationId xmlns:p14="http://schemas.microsoft.com/office/powerpoint/2010/main" val="2462471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cxnSp>
        <p:nvCxnSpPr>
          <p:cNvPr id="10" name="Shape 10"/>
          <p:cNvCxnSpPr/>
          <p:nvPr/>
        </p:nvCxnSpPr>
        <p:spPr>
          <a:xfrm>
            <a:off x="7007735" y="3176887"/>
            <a:ext cx="562200" cy="0"/>
          </a:xfrm>
          <a:prstGeom prst="straightConnector1">
            <a:avLst/>
          </a:prstGeom>
          <a:noFill/>
          <a:ln w="76200" cap="flat" cmpd="sng">
            <a:solidFill>
              <a:schemeClr val="lt2"/>
            </a:solidFill>
            <a:prstDash val="solid"/>
            <a:round/>
            <a:headEnd type="none" w="med" len="med"/>
            <a:tailEnd type="none" w="med" len="med"/>
          </a:ln>
        </p:spPr>
      </p:cxnSp>
      <p:cxnSp>
        <p:nvCxnSpPr>
          <p:cNvPr id="11" name="Shape 11"/>
          <p:cNvCxnSpPr/>
          <p:nvPr/>
        </p:nvCxnSpPr>
        <p:spPr>
          <a:xfrm>
            <a:off x="1575034" y="3158251"/>
            <a:ext cx="562200" cy="0"/>
          </a:xfrm>
          <a:prstGeom prst="straightConnector1">
            <a:avLst/>
          </a:prstGeom>
          <a:noFill/>
          <a:ln w="76200" cap="flat" cmpd="sng">
            <a:solidFill>
              <a:schemeClr val="lt2"/>
            </a:solidFill>
            <a:prstDash val="solid"/>
            <a:round/>
            <a:headEnd type="none" w="med" len="med"/>
            <a:tailEnd type="none" w="med" len="med"/>
          </a:ln>
        </p:spPr>
      </p:cxnSp>
      <p:grpSp>
        <p:nvGrpSpPr>
          <p:cNvPr id="12" name="Shape 12"/>
          <p:cNvGrpSpPr/>
          <p:nvPr/>
        </p:nvGrpSpPr>
        <p:grpSpPr>
          <a:xfrm>
            <a:off x="1004144" y="1022025"/>
            <a:ext cx="7136667" cy="152400"/>
            <a:chOff x="1346428" y="1011300"/>
            <a:chExt cx="6452100" cy="152400"/>
          </a:xfrm>
        </p:grpSpPr>
        <p:cxnSp>
          <p:nvCxnSpPr>
            <p:cNvPr id="13" name="Shape 13"/>
            <p:cNvCxnSpPr/>
            <p:nvPr/>
          </p:nvCxnSpPr>
          <p:spPr>
            <a:xfrm rot="10800000">
              <a:off x="1346428" y="1011300"/>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14" name="Shape 14"/>
            <p:cNvCxnSpPr/>
            <p:nvPr/>
          </p:nvCxnSpPr>
          <p:spPr>
            <a:xfrm rot="10800000">
              <a:off x="1346428" y="1163700"/>
              <a:ext cx="6452100" cy="0"/>
            </a:xfrm>
            <a:prstGeom prst="straightConnector1">
              <a:avLst/>
            </a:prstGeom>
            <a:noFill/>
            <a:ln w="9525" cap="flat" cmpd="sng">
              <a:solidFill>
                <a:schemeClr val="accent3"/>
              </a:solidFill>
              <a:prstDash val="solid"/>
              <a:round/>
              <a:headEnd type="none" w="med" len="med"/>
              <a:tailEnd type="none" w="med" len="med"/>
            </a:ln>
          </p:spPr>
        </p:cxnSp>
      </p:grpSp>
      <p:grpSp>
        <p:nvGrpSpPr>
          <p:cNvPr id="15" name="Shape 15"/>
          <p:cNvGrpSpPr/>
          <p:nvPr/>
        </p:nvGrpSpPr>
        <p:grpSpPr>
          <a:xfrm>
            <a:off x="1004151" y="3969100"/>
            <a:ext cx="7136667" cy="152400"/>
            <a:chOff x="1346435" y="3969087"/>
            <a:chExt cx="6452100" cy="152400"/>
          </a:xfrm>
        </p:grpSpPr>
        <p:cxnSp>
          <p:nvCxnSpPr>
            <p:cNvPr id="16" name="Shape 16"/>
            <p:cNvCxnSpPr/>
            <p:nvPr/>
          </p:nvCxnSpPr>
          <p:spPr>
            <a:xfrm>
              <a:off x="1346435" y="4121487"/>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17" name="Shape 17"/>
            <p:cNvCxnSpPr/>
            <p:nvPr/>
          </p:nvCxnSpPr>
          <p:spPr>
            <a:xfrm>
              <a:off x="1346435" y="3969087"/>
              <a:ext cx="6452100" cy="0"/>
            </a:xfrm>
            <a:prstGeom prst="straightConnector1">
              <a:avLst/>
            </a:prstGeom>
            <a:noFill/>
            <a:ln w="9525" cap="flat" cmpd="sng">
              <a:solidFill>
                <a:schemeClr val="accent3"/>
              </a:solidFill>
              <a:prstDash val="solid"/>
              <a:round/>
              <a:headEnd type="none" w="med" len="med"/>
              <a:tailEnd type="none" w="med" len="med"/>
            </a:ln>
          </p:spPr>
        </p:cxnSp>
      </p:grpSp>
      <p:sp>
        <p:nvSpPr>
          <p:cNvPr id="18" name="Shape 18"/>
          <p:cNvSpPr txBox="1">
            <a:spLocks noGrp="1"/>
          </p:cNvSpPr>
          <p:nvPr>
            <p:ph type="ctrTitle"/>
          </p:nvPr>
        </p:nvSpPr>
        <p:spPr>
          <a:xfrm>
            <a:off x="1004150" y="1751764"/>
            <a:ext cx="7136700" cy="1022400"/>
          </a:xfrm>
          <a:prstGeom prst="rect">
            <a:avLst/>
          </a:prstGeom>
        </p:spPr>
        <p:txBody>
          <a:bodyPr lIns="91425" tIns="91425" rIns="91425" bIns="91425" anchor="b" anchorCtr="0"/>
          <a:lstStyle>
            <a:lvl1pPr lvl="0" algn="ctr">
              <a:spcBef>
                <a:spcPts val="0"/>
              </a:spcBef>
              <a:buSzPct val="100000"/>
              <a:defRPr sz="5400"/>
            </a:lvl1pPr>
            <a:lvl2pPr lvl="1" algn="ctr">
              <a:spcBef>
                <a:spcPts val="0"/>
              </a:spcBef>
              <a:buSzPct val="100000"/>
              <a:defRPr sz="5400"/>
            </a:lvl2pPr>
            <a:lvl3pPr lvl="2" algn="ctr">
              <a:spcBef>
                <a:spcPts val="0"/>
              </a:spcBef>
              <a:buSzPct val="100000"/>
              <a:defRPr sz="5400"/>
            </a:lvl3pPr>
            <a:lvl4pPr lvl="3" algn="ctr">
              <a:spcBef>
                <a:spcPts val="0"/>
              </a:spcBef>
              <a:buSzPct val="100000"/>
              <a:defRPr sz="5400"/>
            </a:lvl4pPr>
            <a:lvl5pPr lvl="4" algn="ctr">
              <a:spcBef>
                <a:spcPts val="0"/>
              </a:spcBef>
              <a:buSzPct val="100000"/>
              <a:defRPr sz="5400"/>
            </a:lvl5pPr>
            <a:lvl6pPr lvl="5" algn="ctr">
              <a:spcBef>
                <a:spcPts val="0"/>
              </a:spcBef>
              <a:buSzPct val="100000"/>
              <a:defRPr sz="5400"/>
            </a:lvl6pPr>
            <a:lvl7pPr lvl="6" algn="ctr">
              <a:spcBef>
                <a:spcPts val="0"/>
              </a:spcBef>
              <a:buSzPct val="100000"/>
              <a:defRPr sz="5400"/>
            </a:lvl7pPr>
            <a:lvl8pPr lvl="7" algn="ctr">
              <a:spcBef>
                <a:spcPts val="0"/>
              </a:spcBef>
              <a:buSzPct val="100000"/>
              <a:defRPr sz="5400"/>
            </a:lvl8pPr>
            <a:lvl9pPr lvl="8" algn="ctr">
              <a:spcBef>
                <a:spcPts val="0"/>
              </a:spcBef>
              <a:buSzPct val="100000"/>
              <a:defRPr sz="5400"/>
            </a:lvl9pPr>
          </a:lstStyle>
          <a:p>
            <a:endParaRPr/>
          </a:p>
        </p:txBody>
      </p:sp>
      <p:sp>
        <p:nvSpPr>
          <p:cNvPr id="19" name="Shape 19"/>
          <p:cNvSpPr txBox="1">
            <a:spLocks noGrp="1"/>
          </p:cNvSpPr>
          <p:nvPr>
            <p:ph type="subTitle" idx="1"/>
          </p:nvPr>
        </p:nvSpPr>
        <p:spPr>
          <a:xfrm>
            <a:off x="2137225" y="2850039"/>
            <a:ext cx="48705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400"/>
            </a:lvl1pPr>
            <a:lvl2pPr lvl="1" algn="ctr">
              <a:lnSpc>
                <a:spcPct val="100000"/>
              </a:lnSpc>
              <a:spcBef>
                <a:spcPts val="0"/>
              </a:spcBef>
              <a:spcAft>
                <a:spcPts val="0"/>
              </a:spcAft>
              <a:buSzPct val="100000"/>
              <a:buNone/>
              <a:defRPr sz="2400"/>
            </a:lvl2pPr>
            <a:lvl3pPr lvl="2" algn="ctr">
              <a:lnSpc>
                <a:spcPct val="100000"/>
              </a:lnSpc>
              <a:spcBef>
                <a:spcPts val="0"/>
              </a:spcBef>
              <a:spcAft>
                <a:spcPts val="0"/>
              </a:spcAft>
              <a:buSzPct val="100000"/>
              <a:buNone/>
              <a:defRPr sz="2400"/>
            </a:lvl3pPr>
            <a:lvl4pPr lvl="3" algn="ctr">
              <a:lnSpc>
                <a:spcPct val="100000"/>
              </a:lnSpc>
              <a:spcBef>
                <a:spcPts val="0"/>
              </a:spcBef>
              <a:spcAft>
                <a:spcPts val="0"/>
              </a:spcAft>
              <a:buSzPct val="100000"/>
              <a:buNone/>
              <a:defRPr sz="2400"/>
            </a:lvl4pPr>
            <a:lvl5pPr lvl="4" algn="ctr">
              <a:lnSpc>
                <a:spcPct val="100000"/>
              </a:lnSpc>
              <a:spcBef>
                <a:spcPts val="0"/>
              </a:spcBef>
              <a:spcAft>
                <a:spcPts val="0"/>
              </a:spcAft>
              <a:buSzPct val="100000"/>
              <a:buNone/>
              <a:defRPr sz="2400"/>
            </a:lvl5pPr>
            <a:lvl6pPr lvl="5" algn="ctr">
              <a:lnSpc>
                <a:spcPct val="100000"/>
              </a:lnSpc>
              <a:spcBef>
                <a:spcPts val="0"/>
              </a:spcBef>
              <a:spcAft>
                <a:spcPts val="0"/>
              </a:spcAft>
              <a:buSzPct val="100000"/>
              <a:buNone/>
              <a:defRPr sz="2400"/>
            </a:lvl6pPr>
            <a:lvl7pPr lvl="6" algn="ctr">
              <a:lnSpc>
                <a:spcPct val="100000"/>
              </a:lnSpc>
              <a:spcBef>
                <a:spcPts val="0"/>
              </a:spcBef>
              <a:spcAft>
                <a:spcPts val="0"/>
              </a:spcAft>
              <a:buSzPct val="100000"/>
              <a:buNone/>
              <a:defRPr sz="2400"/>
            </a:lvl7pPr>
            <a:lvl8pPr lvl="7" algn="ctr">
              <a:lnSpc>
                <a:spcPct val="100000"/>
              </a:lnSpc>
              <a:spcBef>
                <a:spcPts val="0"/>
              </a:spcBef>
              <a:spcAft>
                <a:spcPts val="0"/>
              </a:spcAft>
              <a:buSzPct val="100000"/>
              <a:buNone/>
              <a:defRPr sz="2400"/>
            </a:lvl8pPr>
            <a:lvl9pPr lvl="8" algn="ctr">
              <a:lnSpc>
                <a:spcPct val="100000"/>
              </a:lnSpc>
              <a:spcBef>
                <a:spcPts val="0"/>
              </a:spcBef>
              <a:spcAft>
                <a:spcPts val="0"/>
              </a:spcAft>
              <a:buSzPct val="100000"/>
              <a:buNone/>
              <a:defRPr sz="2400"/>
            </a:lvl9pPr>
          </a:lstStyle>
          <a:p>
            <a:endParaRPr/>
          </a:p>
        </p:txBody>
      </p:sp>
      <p:sp>
        <p:nvSpPr>
          <p:cNvPr id="20" name="Shape 2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0"/>
        <p:cNvGrpSpPr/>
        <p:nvPr/>
      </p:nvGrpSpPr>
      <p:grpSpPr>
        <a:xfrm>
          <a:off x="0" y="0"/>
          <a:ext cx="0" cy="0"/>
          <a:chOff x="0" y="0"/>
          <a:chExt cx="0" cy="0"/>
        </a:xfrm>
      </p:grpSpPr>
      <p:sp>
        <p:nvSpPr>
          <p:cNvPr id="61" name="Shape 6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5"/>
        <p:cNvGrpSpPr/>
        <p:nvPr/>
      </p:nvGrpSpPr>
      <p:grpSpPr>
        <a:xfrm>
          <a:off x="0" y="0"/>
          <a:ext cx="0" cy="0"/>
          <a:chOff x="0" y="0"/>
          <a:chExt cx="0" cy="0"/>
        </a:xfrm>
      </p:grpSpPr>
      <p:sp>
        <p:nvSpPr>
          <p:cNvPr id="26" name="Shape 26"/>
          <p:cNvSpPr/>
          <p:nvPr/>
        </p:nvSpPr>
        <p:spPr>
          <a:xfrm>
            <a:off x="-75" y="5045700"/>
            <a:ext cx="9144000" cy="97800"/>
          </a:xfrm>
          <a:prstGeom prst="rect">
            <a:avLst/>
          </a:prstGeom>
          <a:solidFill>
            <a:schemeClr val="accent3"/>
          </a:solidFill>
          <a:ln>
            <a:noFill/>
          </a:ln>
        </p:spPr>
        <p:txBody>
          <a:bodyPr lIns="91425" tIns="91425" rIns="91425" bIns="91425" anchor="ctr" anchorCtr="0">
            <a:noAutofit/>
          </a:bodyPr>
          <a:lstStyle/>
          <a:p>
            <a:pPr lvl="0">
              <a:spcBef>
                <a:spcPts val="0"/>
              </a:spcBef>
              <a:buNone/>
            </a:pPr>
            <a:endParaRPr/>
          </a:p>
        </p:txBody>
      </p:sp>
      <p:sp>
        <p:nvSpPr>
          <p:cNvPr id="27" name="Shape 27"/>
          <p:cNvSpPr txBox="1">
            <a:spLocks noGrp="1"/>
          </p:cNvSpPr>
          <p:nvPr>
            <p:ph type="title"/>
          </p:nvPr>
        </p:nvSpPr>
        <p:spPr>
          <a:xfrm>
            <a:off x="311700" y="445025"/>
            <a:ext cx="8520600" cy="707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8" name="Shape 28"/>
          <p:cNvSpPr txBox="1">
            <a:spLocks noGrp="1"/>
          </p:cNvSpPr>
          <p:nvPr>
            <p:ph type="body" idx="1"/>
          </p:nvPr>
        </p:nvSpPr>
        <p:spPr>
          <a:xfrm>
            <a:off x="311700" y="1266325"/>
            <a:ext cx="8520600" cy="330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9" name="Shape 2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311700" y="445025"/>
            <a:ext cx="8520600" cy="707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2" name="Shape 32"/>
          <p:cNvSpPr txBox="1">
            <a:spLocks noGrp="1"/>
          </p:cNvSpPr>
          <p:nvPr>
            <p:ph type="body" idx="1"/>
          </p:nvPr>
        </p:nvSpPr>
        <p:spPr>
          <a:xfrm>
            <a:off x="311700" y="1266175"/>
            <a:ext cx="3999900" cy="33027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3" name="Shape 33"/>
          <p:cNvSpPr txBox="1">
            <a:spLocks noGrp="1"/>
          </p:cNvSpPr>
          <p:nvPr>
            <p:ph type="body" idx="2"/>
          </p:nvPr>
        </p:nvSpPr>
        <p:spPr>
          <a:xfrm>
            <a:off x="4832400" y="1266175"/>
            <a:ext cx="3999900" cy="33027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311700" y="445025"/>
            <a:ext cx="8520600" cy="707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7" name="Shape 3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41" name="Shape 4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Main point">
    <p:bg>
      <p:bgPr>
        <a:solidFill>
          <a:schemeClr val="accent6"/>
        </a:solidFill>
        <a:effectLst/>
      </p:bgPr>
    </p:bg>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526350"/>
            <a:ext cx="5613600" cy="4090800"/>
          </a:xfrm>
          <a:prstGeom prst="rect">
            <a:avLst/>
          </a:prstGeom>
        </p:spPr>
        <p:txBody>
          <a:bodyPr lIns="91425" tIns="91425" rIns="91425" bIns="91425" anchor="ctr" anchorCtr="0"/>
          <a:lstStyle>
            <a:lvl1pPr lvl="0">
              <a:spcBef>
                <a:spcPts val="0"/>
              </a:spcBef>
              <a:buClr>
                <a:schemeClr val="dk2"/>
              </a:buClr>
              <a:buSzPct val="100000"/>
              <a:defRPr sz="5400" b="0">
                <a:solidFill>
                  <a:schemeClr val="dk2"/>
                </a:solidFill>
              </a:defRPr>
            </a:lvl1pPr>
            <a:lvl2pPr lvl="1">
              <a:spcBef>
                <a:spcPts val="0"/>
              </a:spcBef>
              <a:buClr>
                <a:schemeClr val="dk2"/>
              </a:buClr>
              <a:buSzPct val="100000"/>
              <a:defRPr sz="5400" b="0">
                <a:solidFill>
                  <a:schemeClr val="dk2"/>
                </a:solidFill>
              </a:defRPr>
            </a:lvl2pPr>
            <a:lvl3pPr lvl="2">
              <a:spcBef>
                <a:spcPts val="0"/>
              </a:spcBef>
              <a:buClr>
                <a:schemeClr val="dk2"/>
              </a:buClr>
              <a:buSzPct val="100000"/>
              <a:defRPr sz="5400" b="0">
                <a:solidFill>
                  <a:schemeClr val="dk2"/>
                </a:solidFill>
              </a:defRPr>
            </a:lvl3pPr>
            <a:lvl4pPr lvl="3">
              <a:spcBef>
                <a:spcPts val="0"/>
              </a:spcBef>
              <a:buClr>
                <a:schemeClr val="dk2"/>
              </a:buClr>
              <a:buSzPct val="100000"/>
              <a:defRPr sz="5400" b="0">
                <a:solidFill>
                  <a:schemeClr val="dk2"/>
                </a:solidFill>
              </a:defRPr>
            </a:lvl4pPr>
            <a:lvl5pPr lvl="4">
              <a:spcBef>
                <a:spcPts val="0"/>
              </a:spcBef>
              <a:buClr>
                <a:schemeClr val="dk2"/>
              </a:buClr>
              <a:buSzPct val="100000"/>
              <a:defRPr sz="5400" b="0">
                <a:solidFill>
                  <a:schemeClr val="dk2"/>
                </a:solidFill>
              </a:defRPr>
            </a:lvl5pPr>
            <a:lvl6pPr lvl="5">
              <a:spcBef>
                <a:spcPts val="0"/>
              </a:spcBef>
              <a:buClr>
                <a:schemeClr val="dk2"/>
              </a:buClr>
              <a:buSzPct val="100000"/>
              <a:defRPr sz="5400" b="0">
                <a:solidFill>
                  <a:schemeClr val="dk2"/>
                </a:solidFill>
              </a:defRPr>
            </a:lvl6pPr>
            <a:lvl7pPr lvl="6">
              <a:spcBef>
                <a:spcPts val="0"/>
              </a:spcBef>
              <a:buClr>
                <a:schemeClr val="dk2"/>
              </a:buClr>
              <a:buSzPct val="100000"/>
              <a:defRPr sz="5400" b="0">
                <a:solidFill>
                  <a:schemeClr val="dk2"/>
                </a:solidFill>
              </a:defRPr>
            </a:lvl7pPr>
            <a:lvl8pPr lvl="7">
              <a:spcBef>
                <a:spcPts val="0"/>
              </a:spcBef>
              <a:buClr>
                <a:schemeClr val="dk2"/>
              </a:buClr>
              <a:buSzPct val="100000"/>
              <a:defRPr sz="5400" b="0">
                <a:solidFill>
                  <a:schemeClr val="dk2"/>
                </a:solidFill>
              </a:defRPr>
            </a:lvl8pPr>
            <a:lvl9pPr lvl="8">
              <a:spcBef>
                <a:spcPts val="0"/>
              </a:spcBef>
              <a:buClr>
                <a:schemeClr val="dk2"/>
              </a:buClr>
              <a:buSzPct val="100000"/>
              <a:defRPr sz="5400" b="0">
                <a:solidFill>
                  <a:schemeClr val="dk2"/>
                </a:solidFill>
              </a:defRPr>
            </a:lvl9pPr>
          </a:lstStyle>
          <a:p>
            <a:endParaRPr/>
          </a:p>
        </p:txBody>
      </p:sp>
      <p:sp>
        <p:nvSpPr>
          <p:cNvPr id="44" name="Shape 4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5"/>
        <p:cNvGrpSpPr/>
        <p:nvPr/>
      </p:nvGrpSpPr>
      <p:grpSpPr>
        <a:xfrm>
          <a:off x="0" y="0"/>
          <a:ext cx="0" cy="0"/>
          <a:chOff x="0" y="0"/>
          <a:chExt cx="0" cy="0"/>
        </a:xfrm>
      </p:grpSpPr>
      <p:sp>
        <p:nvSpPr>
          <p:cNvPr id="46" name="Shape 46"/>
          <p:cNvSpPr/>
          <p:nvPr/>
        </p:nvSpPr>
        <p:spPr>
          <a:xfrm>
            <a:off x="4572000" y="0"/>
            <a:ext cx="4572000" cy="5143500"/>
          </a:xfrm>
          <a:prstGeom prst="rect">
            <a:avLst/>
          </a:prstGeom>
          <a:solidFill>
            <a:schemeClr val="accent3"/>
          </a:solidFill>
          <a:ln>
            <a:noFill/>
          </a:ln>
        </p:spPr>
        <p:txBody>
          <a:bodyPr lIns="91425" tIns="91425" rIns="91425" bIns="91425" anchor="ctr" anchorCtr="0">
            <a:noAutofit/>
          </a:bodyPr>
          <a:lstStyle/>
          <a:p>
            <a:pPr lvl="0">
              <a:spcBef>
                <a:spcPts val="0"/>
              </a:spcBef>
              <a:buNone/>
            </a:pPr>
            <a:endParaRPr/>
          </a:p>
        </p:txBody>
      </p:sp>
      <p:cxnSp>
        <p:nvCxnSpPr>
          <p:cNvPr id="47" name="Shape 47"/>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8" name="Shape 48"/>
          <p:cNvSpPr txBox="1">
            <a:spLocks noGrp="1"/>
          </p:cNvSpPr>
          <p:nvPr>
            <p:ph type="title"/>
          </p:nvPr>
        </p:nvSpPr>
        <p:spPr>
          <a:xfrm>
            <a:off x="265500" y="1039675"/>
            <a:ext cx="4045200" cy="16758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9" name="Shape 49"/>
          <p:cNvSpPr txBox="1">
            <a:spLocks noGrp="1"/>
          </p:cNvSpPr>
          <p:nvPr>
            <p:ph type="subTitle" idx="1"/>
          </p:nvPr>
        </p:nvSpPr>
        <p:spPr>
          <a:xfrm>
            <a:off x="265500" y="27268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50" name="Shape 50"/>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51" name="Shape 5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52"/>
        <p:cNvGrpSpPr/>
        <p:nvPr/>
      </p:nvGrpSpPr>
      <p:grpSpPr>
        <a:xfrm>
          <a:off x="0" y="0"/>
          <a:ext cx="0" cy="0"/>
          <a:chOff x="0" y="0"/>
          <a:chExt cx="0" cy="0"/>
        </a:xfrm>
      </p:grpSpPr>
      <p:sp>
        <p:nvSpPr>
          <p:cNvPr id="53" name="Shape 53"/>
          <p:cNvSpPr txBox="1">
            <a:spLocks noGrp="1"/>
          </p:cNvSpPr>
          <p:nvPr>
            <p:ph type="body" idx="1"/>
          </p:nvPr>
        </p:nvSpPr>
        <p:spPr>
          <a:xfrm>
            <a:off x="311700" y="4230725"/>
            <a:ext cx="5998800" cy="598800"/>
          </a:xfrm>
          <a:prstGeom prst="rect">
            <a:avLst/>
          </a:prstGeom>
        </p:spPr>
        <p:txBody>
          <a:bodyPr lIns="91425" tIns="91425" rIns="91425" bIns="91425" anchor="ctr" anchorCtr="0"/>
          <a:lstStyle>
            <a:lvl1pPr lvl="0">
              <a:lnSpc>
                <a:spcPct val="100000"/>
              </a:lnSpc>
              <a:spcBef>
                <a:spcPts val="0"/>
              </a:spcBef>
              <a:spcAft>
                <a:spcPts val="0"/>
              </a:spcAft>
              <a:buSzPct val="100000"/>
              <a:buFont typeface="PT Sans Narrow"/>
              <a:buNone/>
              <a:defRPr sz="2400">
                <a:latin typeface="PT Sans Narrow"/>
                <a:ea typeface="PT Sans Narrow"/>
                <a:cs typeface="PT Sans Narrow"/>
                <a:sym typeface="PT Sans Narrow"/>
              </a:defRPr>
            </a:lvl1pPr>
          </a:lstStyle>
          <a:p>
            <a:endParaRPr/>
          </a:p>
        </p:txBody>
      </p:sp>
      <p:sp>
        <p:nvSpPr>
          <p:cNvPr id="54" name="Shape 5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ig number">
    <p:spTree>
      <p:nvGrpSpPr>
        <p:cNvPr id="1" name="Shape 55"/>
        <p:cNvGrpSpPr/>
        <p:nvPr/>
      </p:nvGrpSpPr>
      <p:grpSpPr>
        <a:xfrm>
          <a:off x="0" y="0"/>
          <a:ext cx="0" cy="0"/>
          <a:chOff x="0" y="0"/>
          <a:chExt cx="0" cy="0"/>
        </a:xfrm>
      </p:grpSpPr>
      <p:sp>
        <p:nvSpPr>
          <p:cNvPr id="56" name="Shape 56"/>
          <p:cNvSpPr/>
          <p:nvPr/>
        </p:nvSpPr>
        <p:spPr>
          <a:xfrm>
            <a:off x="-75"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57" name="Shape 57"/>
          <p:cNvSpPr txBox="1">
            <a:spLocks noGrp="1"/>
          </p:cNvSpPr>
          <p:nvPr>
            <p:ph type="title"/>
          </p:nvPr>
        </p:nvSpPr>
        <p:spPr>
          <a:xfrm>
            <a:off x="311700" y="1304850"/>
            <a:ext cx="8520600" cy="1538400"/>
          </a:xfrm>
          <a:prstGeom prst="rect">
            <a:avLst/>
          </a:prstGeom>
        </p:spPr>
        <p:txBody>
          <a:bodyPr lIns="91425" tIns="91425" rIns="91425" bIns="91425" anchor="ctr" anchorCtr="0"/>
          <a:lstStyle>
            <a:lvl1pPr lvl="0" algn="ctr">
              <a:spcBef>
                <a:spcPts val="0"/>
              </a:spcBef>
              <a:buClr>
                <a:schemeClr val="accent3"/>
              </a:buClr>
              <a:buSzPct val="100000"/>
              <a:defRPr sz="13000">
                <a:solidFill>
                  <a:schemeClr val="accent3"/>
                </a:solidFill>
              </a:defRPr>
            </a:lvl1pPr>
            <a:lvl2pPr lvl="1" algn="ctr">
              <a:spcBef>
                <a:spcPts val="0"/>
              </a:spcBef>
              <a:buClr>
                <a:schemeClr val="accent3"/>
              </a:buClr>
              <a:buSzPct val="100000"/>
              <a:defRPr sz="13000">
                <a:solidFill>
                  <a:schemeClr val="accent3"/>
                </a:solidFill>
              </a:defRPr>
            </a:lvl2pPr>
            <a:lvl3pPr lvl="2" algn="ctr">
              <a:spcBef>
                <a:spcPts val="0"/>
              </a:spcBef>
              <a:buClr>
                <a:schemeClr val="accent3"/>
              </a:buClr>
              <a:buSzPct val="100000"/>
              <a:defRPr sz="13000">
                <a:solidFill>
                  <a:schemeClr val="accent3"/>
                </a:solidFill>
              </a:defRPr>
            </a:lvl3pPr>
            <a:lvl4pPr lvl="3" algn="ctr">
              <a:spcBef>
                <a:spcPts val="0"/>
              </a:spcBef>
              <a:buClr>
                <a:schemeClr val="accent3"/>
              </a:buClr>
              <a:buSzPct val="100000"/>
              <a:defRPr sz="13000">
                <a:solidFill>
                  <a:schemeClr val="accent3"/>
                </a:solidFill>
              </a:defRPr>
            </a:lvl4pPr>
            <a:lvl5pPr lvl="4" algn="ctr">
              <a:spcBef>
                <a:spcPts val="0"/>
              </a:spcBef>
              <a:buClr>
                <a:schemeClr val="accent3"/>
              </a:buClr>
              <a:buSzPct val="100000"/>
              <a:defRPr sz="13000">
                <a:solidFill>
                  <a:schemeClr val="accent3"/>
                </a:solidFill>
              </a:defRPr>
            </a:lvl5pPr>
            <a:lvl6pPr lvl="5" algn="ctr">
              <a:spcBef>
                <a:spcPts val="0"/>
              </a:spcBef>
              <a:buClr>
                <a:schemeClr val="accent3"/>
              </a:buClr>
              <a:buSzPct val="100000"/>
              <a:defRPr sz="13000">
                <a:solidFill>
                  <a:schemeClr val="accent3"/>
                </a:solidFill>
              </a:defRPr>
            </a:lvl6pPr>
            <a:lvl7pPr lvl="6" algn="ctr">
              <a:spcBef>
                <a:spcPts val="0"/>
              </a:spcBef>
              <a:buClr>
                <a:schemeClr val="accent3"/>
              </a:buClr>
              <a:buSzPct val="100000"/>
              <a:defRPr sz="13000">
                <a:solidFill>
                  <a:schemeClr val="accent3"/>
                </a:solidFill>
              </a:defRPr>
            </a:lvl7pPr>
            <a:lvl8pPr lvl="7" algn="ctr">
              <a:spcBef>
                <a:spcPts val="0"/>
              </a:spcBef>
              <a:buClr>
                <a:schemeClr val="accent3"/>
              </a:buClr>
              <a:buSzPct val="100000"/>
              <a:defRPr sz="13000">
                <a:solidFill>
                  <a:schemeClr val="accent3"/>
                </a:solidFill>
              </a:defRPr>
            </a:lvl8pPr>
            <a:lvl9pPr lvl="8" algn="ctr">
              <a:spcBef>
                <a:spcPts val="0"/>
              </a:spcBef>
              <a:buClr>
                <a:schemeClr val="accent3"/>
              </a:buClr>
              <a:buSzPct val="100000"/>
              <a:defRPr sz="13000">
                <a:solidFill>
                  <a:schemeClr val="accent3"/>
                </a:solidFill>
              </a:defRPr>
            </a:lvl9pPr>
          </a:lstStyle>
          <a:p>
            <a:endParaRPr/>
          </a:p>
        </p:txBody>
      </p:sp>
      <p:sp>
        <p:nvSpPr>
          <p:cNvPr id="58" name="Shape 58"/>
          <p:cNvSpPr txBox="1">
            <a:spLocks noGrp="1"/>
          </p:cNvSpPr>
          <p:nvPr>
            <p:ph type="body" idx="1"/>
          </p:nvPr>
        </p:nvSpPr>
        <p:spPr>
          <a:xfrm>
            <a:off x="311700" y="2995650"/>
            <a:ext cx="8520600" cy="10716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9" name="Shape 5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707400"/>
          </a:xfrm>
          <a:prstGeom prst="rect">
            <a:avLst/>
          </a:prstGeom>
          <a:noFill/>
          <a:ln>
            <a:noFill/>
          </a:ln>
        </p:spPr>
        <p:txBody>
          <a:bodyPr lIns="91425" tIns="91425" rIns="91425" bIns="91425" anchor="t" anchorCtr="0"/>
          <a:lstStyle>
            <a:lvl1pPr lv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1pPr>
            <a:lvl2pPr lvl="1">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2pPr>
            <a:lvl3pPr lvl="2">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3pPr>
            <a:lvl4pPr lvl="3">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4pPr>
            <a:lvl5pPr lvl="4">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5pPr>
            <a:lvl6pPr lvl="5">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6pPr>
            <a:lvl7pPr lvl="6">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7pPr>
            <a:lvl8pPr lvl="7">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8pPr>
            <a:lvl9pPr lvl="8">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Shape 7"/>
          <p:cNvSpPr txBox="1">
            <a:spLocks noGrp="1"/>
          </p:cNvSpPr>
          <p:nvPr>
            <p:ph type="body" idx="1"/>
          </p:nvPr>
        </p:nvSpPr>
        <p:spPr>
          <a:xfrm>
            <a:off x="311700" y="1266325"/>
            <a:ext cx="8520600" cy="33027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Open Sans"/>
              <a:defRPr sz="1800">
                <a:solidFill>
                  <a:schemeClr val="dk2"/>
                </a:solidFill>
                <a:latin typeface="Open Sans"/>
                <a:ea typeface="Open Sans"/>
                <a:cs typeface="Open Sans"/>
                <a:sym typeface="Open Sans"/>
              </a:defRPr>
            </a:lvl1pPr>
            <a:lvl2pPr lvl="1">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2pPr>
            <a:lvl3pPr lvl="2">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3pPr>
            <a:lvl4pPr lvl="3">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4pPr>
            <a:lvl5pPr lvl="4">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5pPr>
            <a:lvl6pPr lvl="5">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6pPr>
            <a:lvl7pPr lvl="6">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7pPr>
            <a:lvl8pPr lvl="7">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8pPr>
            <a:lvl9pPr lvl="8">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latin typeface="Open Sans"/>
                <a:ea typeface="Open Sans"/>
                <a:cs typeface="Open Sans"/>
                <a:sym typeface="Open Sans"/>
              </a:rPr>
              <a:t>‹#›</a:t>
            </a:fld>
            <a:endParaRPr lang="en" sz="1000">
              <a:solidFill>
                <a:schemeClr val="dk2"/>
              </a:solidFill>
              <a:latin typeface="Open Sans"/>
              <a:ea typeface="Open Sans"/>
              <a:cs typeface="Open Sans"/>
              <a:sym typeface="Open Sans"/>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ctrTitle"/>
          </p:nvPr>
        </p:nvSpPr>
        <p:spPr>
          <a:xfrm>
            <a:off x="1004150" y="1971220"/>
            <a:ext cx="7136700" cy="1022400"/>
          </a:xfrm>
          <a:prstGeom prst="rect">
            <a:avLst/>
          </a:prstGeom>
        </p:spPr>
        <p:txBody>
          <a:bodyPr lIns="91425" tIns="91425" rIns="91425" bIns="91425" anchor="b" anchorCtr="0">
            <a:noAutofit/>
          </a:bodyPr>
          <a:lstStyle/>
          <a:p>
            <a:pPr lvl="0">
              <a:spcBef>
                <a:spcPts val="0"/>
              </a:spcBef>
              <a:buNone/>
            </a:pPr>
            <a:r>
              <a:rPr lang="en" sz="3600" dirty="0"/>
              <a:t>Building a Large Annotated Corpus of English: The Penn Treebank</a:t>
            </a:r>
          </a:p>
        </p:txBody>
      </p:sp>
      <p:sp>
        <p:nvSpPr>
          <p:cNvPr id="67" name="Shape 67"/>
          <p:cNvSpPr txBox="1">
            <a:spLocks noGrp="1"/>
          </p:cNvSpPr>
          <p:nvPr>
            <p:ph type="subTitle" idx="1"/>
          </p:nvPr>
        </p:nvSpPr>
        <p:spPr>
          <a:xfrm>
            <a:off x="2137225" y="2850039"/>
            <a:ext cx="4870500" cy="792600"/>
          </a:xfrm>
          <a:prstGeom prst="rect">
            <a:avLst/>
          </a:prstGeom>
        </p:spPr>
        <p:txBody>
          <a:bodyPr lIns="91425" tIns="91425" rIns="91425" bIns="91425" anchor="t" anchorCtr="0">
            <a:noAutofit/>
          </a:bodyPr>
          <a:lstStyle/>
          <a:p>
            <a:pPr lvl="0">
              <a:spcBef>
                <a:spcPts val="0"/>
              </a:spcBef>
              <a:buNone/>
            </a:pPr>
            <a:r>
              <a:rPr lang="en"/>
              <a:t>Fangning Shao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rtl="0">
              <a:spcBef>
                <a:spcPts val="0"/>
              </a:spcBef>
              <a:buNone/>
            </a:pPr>
            <a:r>
              <a:rPr lang="en"/>
              <a:t>Method: semi-automated tagging</a:t>
            </a:r>
          </a:p>
        </p:txBody>
      </p:sp>
      <p:sp>
        <p:nvSpPr>
          <p:cNvPr id="115" name="Shape 115"/>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lvl="0" rtl="0">
              <a:spcBef>
                <a:spcPts val="0"/>
              </a:spcBef>
              <a:buNone/>
            </a:pPr>
            <a:r>
              <a:rPr lang="en"/>
              <a:t> </a:t>
            </a:r>
          </a:p>
        </p:txBody>
      </p:sp>
      <p:sp>
        <p:nvSpPr>
          <p:cNvPr id="116" name="Shape 116"/>
          <p:cNvSpPr/>
          <p:nvPr/>
        </p:nvSpPr>
        <p:spPr>
          <a:xfrm>
            <a:off x="651200" y="1543550"/>
            <a:ext cx="1426700" cy="2056400"/>
          </a:xfrm>
          <a:prstGeom prst="flowChartPunchedCard">
            <a:avLst/>
          </a:prstGeom>
          <a:solidFill>
            <a:srgbClr val="CFE2F3"/>
          </a:solid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a:t>Battle-tested industrial managers here always buck up...</a:t>
            </a:r>
          </a:p>
        </p:txBody>
      </p:sp>
      <p:sp>
        <p:nvSpPr>
          <p:cNvPr id="117" name="Shape 117"/>
          <p:cNvSpPr/>
          <p:nvPr/>
        </p:nvSpPr>
        <p:spPr>
          <a:xfrm>
            <a:off x="3820975" y="1543550"/>
            <a:ext cx="1426700" cy="2056400"/>
          </a:xfrm>
          <a:prstGeom prst="flowChartPunchedCard">
            <a:avLst/>
          </a:prstGeom>
          <a:solidFill>
            <a:srgbClr val="CFE2F3"/>
          </a:solid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a:t>Battle-tested/</a:t>
            </a:r>
            <a:r>
              <a:rPr lang="en">
                <a:solidFill>
                  <a:srgbClr val="4A86E8"/>
                </a:solidFill>
              </a:rPr>
              <a:t>NNP</a:t>
            </a:r>
            <a:r>
              <a:rPr lang="en"/>
              <a:t> industrial/</a:t>
            </a:r>
            <a:r>
              <a:rPr lang="en">
                <a:solidFill>
                  <a:srgbClr val="4A86E8"/>
                </a:solidFill>
              </a:rPr>
              <a:t>JJ</a:t>
            </a:r>
            <a:r>
              <a:rPr lang="en"/>
              <a:t> managers/</a:t>
            </a:r>
            <a:r>
              <a:rPr lang="en">
                <a:solidFill>
                  <a:srgbClr val="4A86E8"/>
                </a:solidFill>
              </a:rPr>
              <a:t>NNS</a:t>
            </a:r>
            <a:r>
              <a:rPr lang="en"/>
              <a:t> here/</a:t>
            </a:r>
            <a:r>
              <a:rPr lang="en">
                <a:solidFill>
                  <a:srgbClr val="4A86E8"/>
                </a:solidFill>
              </a:rPr>
              <a:t>RB</a:t>
            </a:r>
            <a:r>
              <a:rPr lang="en"/>
              <a:t> always/</a:t>
            </a:r>
            <a:r>
              <a:rPr lang="en">
                <a:solidFill>
                  <a:srgbClr val="4A86E8"/>
                </a:solidFill>
              </a:rPr>
              <a:t>RB</a:t>
            </a:r>
            <a:r>
              <a:rPr lang="en"/>
              <a:t> buck/</a:t>
            </a:r>
            <a:r>
              <a:rPr lang="en">
                <a:solidFill>
                  <a:srgbClr val="4A86E8"/>
                </a:solidFill>
              </a:rPr>
              <a:t>VB</a:t>
            </a:r>
            <a:r>
              <a:rPr lang="en"/>
              <a:t> up/...</a:t>
            </a:r>
          </a:p>
        </p:txBody>
      </p:sp>
      <p:sp>
        <p:nvSpPr>
          <p:cNvPr id="118" name="Shape 118"/>
          <p:cNvSpPr/>
          <p:nvPr/>
        </p:nvSpPr>
        <p:spPr>
          <a:xfrm>
            <a:off x="6990750" y="1543550"/>
            <a:ext cx="1426700" cy="2056400"/>
          </a:xfrm>
          <a:prstGeom prst="flowChartPunchedCard">
            <a:avLst/>
          </a:prstGeom>
          <a:solidFill>
            <a:srgbClr val="CFE2F3"/>
          </a:solid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dirty="0"/>
              <a:t>Battle-tested/</a:t>
            </a:r>
            <a:r>
              <a:rPr lang="en" dirty="0">
                <a:solidFill>
                  <a:srgbClr val="FF0000"/>
                </a:solidFill>
              </a:rPr>
              <a:t>NNP*</a:t>
            </a:r>
            <a:r>
              <a:rPr lang="en" dirty="0">
                <a:solidFill>
                  <a:srgbClr val="6AA84F"/>
                </a:solidFill>
              </a:rPr>
              <a:t>/JJ</a:t>
            </a:r>
            <a:r>
              <a:rPr lang="en" dirty="0"/>
              <a:t> industrial/JJ managers/NNS here/RB always/RB buck/</a:t>
            </a:r>
            <a:r>
              <a:rPr lang="en" dirty="0">
                <a:solidFill>
                  <a:srgbClr val="FF0000"/>
                </a:solidFill>
              </a:rPr>
              <a:t>VB*</a:t>
            </a:r>
            <a:r>
              <a:rPr lang="en" dirty="0">
                <a:solidFill>
                  <a:srgbClr val="6AA84F"/>
                </a:solidFill>
              </a:rPr>
              <a:t>/VBP</a:t>
            </a:r>
            <a:r>
              <a:rPr lang="en" dirty="0"/>
              <a:t> up/...</a:t>
            </a:r>
          </a:p>
        </p:txBody>
      </p:sp>
      <p:cxnSp>
        <p:nvCxnSpPr>
          <p:cNvPr id="119" name="Shape 119"/>
          <p:cNvCxnSpPr>
            <a:stCxn id="116" idx="3"/>
            <a:endCxn id="117" idx="1"/>
          </p:cNvCxnSpPr>
          <p:nvPr/>
        </p:nvCxnSpPr>
        <p:spPr>
          <a:xfrm>
            <a:off x="2077900" y="2571750"/>
            <a:ext cx="1743000" cy="0"/>
          </a:xfrm>
          <a:prstGeom prst="straightConnector1">
            <a:avLst/>
          </a:prstGeom>
          <a:noFill/>
          <a:ln w="9525" cap="flat" cmpd="sng">
            <a:solidFill>
              <a:srgbClr val="000000"/>
            </a:solidFill>
            <a:prstDash val="solid"/>
            <a:round/>
            <a:headEnd type="none" w="lg" len="lg"/>
            <a:tailEnd type="triangle" w="lg" len="lg"/>
          </a:ln>
        </p:spPr>
      </p:cxnSp>
      <p:cxnSp>
        <p:nvCxnSpPr>
          <p:cNvPr id="120" name="Shape 120"/>
          <p:cNvCxnSpPr>
            <a:stCxn id="117" idx="3"/>
            <a:endCxn id="118" idx="1"/>
          </p:cNvCxnSpPr>
          <p:nvPr/>
        </p:nvCxnSpPr>
        <p:spPr>
          <a:xfrm>
            <a:off x="5247675" y="2571750"/>
            <a:ext cx="1743000" cy="0"/>
          </a:xfrm>
          <a:prstGeom prst="straightConnector1">
            <a:avLst/>
          </a:prstGeom>
          <a:noFill/>
          <a:ln w="9525" cap="flat" cmpd="sng">
            <a:solidFill>
              <a:srgbClr val="000000"/>
            </a:solidFill>
            <a:prstDash val="solid"/>
            <a:round/>
            <a:headEnd type="none" w="lg" len="lg"/>
            <a:tailEnd type="triangle" w="lg" len="lg"/>
          </a:ln>
        </p:spPr>
      </p:cxnSp>
      <p:sp>
        <p:nvSpPr>
          <p:cNvPr id="121" name="Shape 121"/>
          <p:cNvSpPr txBox="1"/>
          <p:nvPr/>
        </p:nvSpPr>
        <p:spPr>
          <a:xfrm>
            <a:off x="2235475" y="2238675"/>
            <a:ext cx="1426800" cy="661200"/>
          </a:xfrm>
          <a:prstGeom prst="rect">
            <a:avLst/>
          </a:prstGeom>
          <a:noFill/>
          <a:ln>
            <a:noFill/>
          </a:ln>
        </p:spPr>
        <p:txBody>
          <a:bodyPr lIns="91425" tIns="91425" rIns="91425" bIns="91425" anchor="t" anchorCtr="0">
            <a:noAutofit/>
          </a:bodyPr>
          <a:lstStyle/>
          <a:p>
            <a:pPr lvl="0" algn="ctr" rtl="0">
              <a:spcBef>
                <a:spcPts val="0"/>
              </a:spcBef>
              <a:buNone/>
            </a:pPr>
            <a:r>
              <a:rPr lang="en"/>
              <a:t>Automated</a:t>
            </a:r>
          </a:p>
          <a:p>
            <a:pPr lvl="0" algn="ctr" rtl="0">
              <a:spcBef>
                <a:spcPts val="0"/>
              </a:spcBef>
              <a:buNone/>
            </a:pPr>
            <a:r>
              <a:rPr lang="en"/>
              <a:t>Stage</a:t>
            </a:r>
          </a:p>
        </p:txBody>
      </p:sp>
      <p:sp>
        <p:nvSpPr>
          <p:cNvPr id="122" name="Shape 122"/>
          <p:cNvSpPr txBox="1"/>
          <p:nvPr/>
        </p:nvSpPr>
        <p:spPr>
          <a:xfrm>
            <a:off x="5405812" y="2241150"/>
            <a:ext cx="1426800" cy="661200"/>
          </a:xfrm>
          <a:prstGeom prst="rect">
            <a:avLst/>
          </a:prstGeom>
          <a:noFill/>
          <a:ln>
            <a:noFill/>
          </a:ln>
        </p:spPr>
        <p:txBody>
          <a:bodyPr lIns="91425" tIns="91425" rIns="91425" bIns="91425" anchor="t" anchorCtr="0">
            <a:noAutofit/>
          </a:bodyPr>
          <a:lstStyle/>
          <a:p>
            <a:pPr lvl="0" algn="ctr" rtl="0">
              <a:spcBef>
                <a:spcPts val="0"/>
              </a:spcBef>
              <a:buNone/>
            </a:pPr>
            <a:r>
              <a:rPr lang="en"/>
              <a:t>Correction</a:t>
            </a:r>
          </a:p>
          <a:p>
            <a:pPr lvl="0" algn="ctr" rtl="0">
              <a:spcBef>
                <a:spcPts val="0"/>
              </a:spcBef>
              <a:buNone/>
            </a:pPr>
            <a:r>
              <a:rPr lang="en"/>
              <a:t>Stage</a:t>
            </a:r>
          </a:p>
        </p:txBody>
      </p:sp>
      <p:pic>
        <p:nvPicPr>
          <p:cNvPr id="123" name="Shape 123"/>
          <p:cNvPicPr preferRelativeResize="0"/>
          <p:nvPr/>
        </p:nvPicPr>
        <p:blipFill>
          <a:blip r:embed="rId3">
            <a:alphaModFix/>
          </a:blip>
          <a:stretch>
            <a:fillRect/>
          </a:stretch>
        </p:blipFill>
        <p:spPr>
          <a:xfrm>
            <a:off x="5247074" y="3599949"/>
            <a:ext cx="1744300" cy="842449"/>
          </a:xfrm>
          <a:prstGeom prst="rect">
            <a:avLst/>
          </a:prstGeom>
          <a:noFill/>
          <a:ln>
            <a:noFill/>
          </a:ln>
        </p:spPr>
      </p:pic>
      <p:grpSp>
        <p:nvGrpSpPr>
          <p:cNvPr id="124" name="Shape 124"/>
          <p:cNvGrpSpPr/>
          <p:nvPr/>
        </p:nvGrpSpPr>
        <p:grpSpPr>
          <a:xfrm>
            <a:off x="2482700" y="3599948"/>
            <a:ext cx="933400" cy="842450"/>
            <a:chOff x="2482700" y="3599948"/>
            <a:chExt cx="933400" cy="842450"/>
          </a:xfrm>
        </p:grpSpPr>
        <p:pic>
          <p:nvPicPr>
            <p:cNvPr id="125" name="Shape 125"/>
            <p:cNvPicPr preferRelativeResize="0"/>
            <p:nvPr/>
          </p:nvPicPr>
          <p:blipFill>
            <a:blip r:embed="rId4">
              <a:alphaModFix/>
            </a:blip>
            <a:stretch>
              <a:fillRect/>
            </a:stretch>
          </p:blipFill>
          <p:spPr>
            <a:xfrm>
              <a:off x="2482700" y="3599948"/>
              <a:ext cx="933400" cy="842450"/>
            </a:xfrm>
            <a:prstGeom prst="rect">
              <a:avLst/>
            </a:prstGeom>
            <a:noFill/>
            <a:ln>
              <a:noFill/>
            </a:ln>
          </p:spPr>
        </p:pic>
        <p:sp>
          <p:nvSpPr>
            <p:cNvPr id="126" name="Shape 126"/>
            <p:cNvSpPr txBox="1"/>
            <p:nvPr/>
          </p:nvSpPr>
          <p:spPr>
            <a:xfrm>
              <a:off x="2505700" y="3707550"/>
              <a:ext cx="887400" cy="552600"/>
            </a:xfrm>
            <a:prstGeom prst="rect">
              <a:avLst/>
            </a:prstGeom>
            <a:noFill/>
            <a:ln>
              <a:noFill/>
            </a:ln>
          </p:spPr>
          <p:txBody>
            <a:bodyPr lIns="91425" tIns="91425" rIns="91425" bIns="91425" anchor="t" anchorCtr="0">
              <a:noAutofit/>
            </a:bodyPr>
            <a:lstStyle/>
            <a:p>
              <a:pPr lvl="0" algn="ctr">
                <a:spcBef>
                  <a:spcPts val="0"/>
                </a:spcBef>
                <a:buNone/>
              </a:pPr>
              <a:r>
                <a:rPr lang="en" dirty="0">
                  <a:latin typeface="Consolas"/>
                  <a:ea typeface="Consolas"/>
                  <a:cs typeface="Consolas"/>
                  <a:sym typeface="Consolas"/>
                </a:rPr>
                <a:t>PARTS</a:t>
              </a:r>
            </a:p>
          </p:txBody>
        </p:sp>
      </p:grpSp>
      <p:sp>
        <p:nvSpPr>
          <p:cNvPr id="127" name="Shape 127"/>
          <p:cNvSpPr txBox="1"/>
          <p:nvPr/>
        </p:nvSpPr>
        <p:spPr>
          <a:xfrm>
            <a:off x="2302341" y="1559154"/>
            <a:ext cx="1294199" cy="924000"/>
          </a:xfrm>
          <a:prstGeom prst="rect">
            <a:avLst/>
          </a:prstGeom>
          <a:noFill/>
          <a:ln>
            <a:noFill/>
          </a:ln>
        </p:spPr>
        <p:txBody>
          <a:bodyPr lIns="91425" tIns="91425" rIns="91425" bIns="91425" anchor="t" anchorCtr="0">
            <a:noAutofit/>
          </a:bodyPr>
          <a:lstStyle/>
          <a:p>
            <a:pPr lvl="0">
              <a:spcBef>
                <a:spcPts val="0"/>
              </a:spcBef>
              <a:buNone/>
            </a:pPr>
            <a:r>
              <a:rPr lang="en" sz="1800">
                <a:solidFill>
                  <a:srgbClr val="FF0000"/>
                </a:solidFill>
              </a:rPr>
              <a:t>Error rate:</a:t>
            </a:r>
          </a:p>
          <a:p>
            <a:pPr lvl="0">
              <a:spcBef>
                <a:spcPts val="0"/>
              </a:spcBef>
              <a:buNone/>
            </a:pPr>
            <a:r>
              <a:rPr lang="en" sz="1800">
                <a:solidFill>
                  <a:srgbClr val="FF0000"/>
                </a:solidFill>
              </a:rPr>
              <a:t>    7-9%</a:t>
            </a:r>
          </a:p>
        </p:txBody>
      </p:sp>
      <p:sp>
        <p:nvSpPr>
          <p:cNvPr id="128" name="Shape 128"/>
          <p:cNvSpPr txBox="1"/>
          <p:nvPr/>
        </p:nvSpPr>
        <p:spPr>
          <a:xfrm>
            <a:off x="5187200" y="1559150"/>
            <a:ext cx="1991100" cy="661200"/>
          </a:xfrm>
          <a:prstGeom prst="rect">
            <a:avLst/>
          </a:prstGeom>
          <a:noFill/>
          <a:ln>
            <a:noFill/>
          </a:ln>
        </p:spPr>
        <p:txBody>
          <a:bodyPr lIns="91425" tIns="91425" rIns="91425" bIns="91425" anchor="t" anchorCtr="0">
            <a:noAutofit/>
          </a:bodyPr>
          <a:lstStyle/>
          <a:p>
            <a:pPr lvl="0" rtl="0">
              <a:spcBef>
                <a:spcPts val="0"/>
              </a:spcBef>
              <a:buNone/>
            </a:pPr>
            <a:r>
              <a:rPr lang="en" sz="1800">
                <a:solidFill>
                  <a:srgbClr val="FF0000"/>
                </a:solidFill>
              </a:rPr>
              <a:t>Error rate after correction: 3.4%</a:t>
            </a:r>
          </a:p>
        </p:txBody>
      </p:sp>
      <p:sp>
        <p:nvSpPr>
          <p:cNvPr id="129" name="Shape 129"/>
          <p:cNvSpPr txBox="1"/>
          <p:nvPr/>
        </p:nvSpPr>
        <p:spPr>
          <a:xfrm>
            <a:off x="3136275" y="4461500"/>
            <a:ext cx="3620100" cy="661200"/>
          </a:xfrm>
          <a:prstGeom prst="rect">
            <a:avLst/>
          </a:prstGeom>
          <a:noFill/>
          <a:ln>
            <a:noFill/>
          </a:ln>
        </p:spPr>
        <p:txBody>
          <a:bodyPr lIns="91425" tIns="91425" rIns="91425" bIns="91425" anchor="t" anchorCtr="0">
            <a:noAutofit/>
          </a:bodyPr>
          <a:lstStyle/>
          <a:p>
            <a:pPr lvl="0" rtl="0">
              <a:spcBef>
                <a:spcPts val="0"/>
              </a:spcBef>
              <a:buNone/>
            </a:pPr>
            <a:r>
              <a:rPr lang="en" sz="1800">
                <a:solidFill>
                  <a:srgbClr val="FF0000"/>
                </a:solidFill>
              </a:rPr>
              <a:t>Overall accuracy: 96.6%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fade">
                                      <p:cBhvr>
                                        <p:cTn id="7" dur="1000"/>
                                        <p:tgtEl>
                                          <p:spTgt spid="127"/>
                                        </p:tgtEl>
                                      </p:cBhvr>
                                    </p:animEffect>
                                  </p:childTnLst>
                                </p:cTn>
                              </p:par>
                              <p:par>
                                <p:cTn id="8" presetID="10" presetClass="entr" presetSubtype="0" fill="hold" nodeType="withEffect">
                                  <p:stCondLst>
                                    <p:cond delay="0"/>
                                  </p:stCondLst>
                                  <p:childTnLst>
                                    <p:set>
                                      <p:cBhvr>
                                        <p:cTn id="9" dur="1" fill="hold">
                                          <p:stCondLst>
                                            <p:cond delay="0"/>
                                          </p:stCondLst>
                                        </p:cTn>
                                        <p:tgtEl>
                                          <p:spTgt spid="128"/>
                                        </p:tgtEl>
                                        <p:attrNameLst>
                                          <p:attrName>style.visibility</p:attrName>
                                        </p:attrNameLst>
                                      </p:cBhvr>
                                      <p:to>
                                        <p:strVal val="visible"/>
                                      </p:to>
                                    </p:set>
                                    <p:animEffect transition="in" filter="fade">
                                      <p:cBhvr>
                                        <p:cTn id="10" dur="1000"/>
                                        <p:tgtEl>
                                          <p:spTgt spid="128"/>
                                        </p:tgtEl>
                                      </p:cBhvr>
                                    </p:animEffect>
                                  </p:childTnLst>
                                </p:cTn>
                              </p:par>
                              <p:par>
                                <p:cTn id="11" presetID="10" presetClass="entr" presetSubtype="0" fill="hold" nodeType="withEffect">
                                  <p:stCondLst>
                                    <p:cond delay="0"/>
                                  </p:stCondLst>
                                  <p:childTnLst>
                                    <p:set>
                                      <p:cBhvr>
                                        <p:cTn id="12" dur="1" fill="hold">
                                          <p:stCondLst>
                                            <p:cond delay="0"/>
                                          </p:stCondLst>
                                        </p:cTn>
                                        <p:tgtEl>
                                          <p:spTgt spid="129"/>
                                        </p:tgtEl>
                                        <p:attrNameLst>
                                          <p:attrName>style.visibility</p:attrName>
                                        </p:attrNameLst>
                                      </p:cBhvr>
                                      <p:to>
                                        <p:strVal val="visible"/>
                                      </p:to>
                                    </p:set>
                                    <p:animEffect transition="in" filter="fade">
                                      <p:cBhvr>
                                        <p:cTn id="13" dur="10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a:t>Semi-automated vs Manual</a:t>
            </a:r>
          </a:p>
        </p:txBody>
      </p:sp>
      <p:sp>
        <p:nvSpPr>
          <p:cNvPr id="135" name="Shape 135"/>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lvl="0" rtl="0">
              <a:spcBef>
                <a:spcPts val="0"/>
              </a:spcBef>
              <a:buNone/>
            </a:pPr>
            <a:r>
              <a:rPr lang="en-US" dirty="0"/>
              <a:t>    </a:t>
            </a:r>
            <a:r>
              <a:rPr lang="en" dirty="0"/>
              <a:t>Semi-automated approach is superior to manual tagging in:</a:t>
            </a:r>
            <a:br>
              <a:rPr lang="en" dirty="0"/>
            </a:br>
            <a:endParaRPr lang="en" dirty="0"/>
          </a:p>
          <a:p>
            <a:pPr marL="514350" lvl="0" indent="-285750" rtl="0">
              <a:spcBef>
                <a:spcPts val="0"/>
              </a:spcBef>
              <a:buFont typeface="Arial"/>
              <a:buChar char="•"/>
            </a:pPr>
            <a:r>
              <a:rPr lang="en" dirty="0"/>
              <a:t>Speed</a:t>
            </a:r>
            <a:br>
              <a:rPr lang="en" dirty="0"/>
            </a:br>
            <a:endParaRPr lang="en" dirty="0"/>
          </a:p>
          <a:p>
            <a:pPr marL="514350" lvl="0" indent="-285750" rtl="0">
              <a:spcBef>
                <a:spcPts val="0"/>
              </a:spcBef>
              <a:buFont typeface="Arial"/>
              <a:buChar char="•"/>
            </a:pPr>
            <a:r>
              <a:rPr lang="en" dirty="0"/>
              <a:t>Accuracy</a:t>
            </a:r>
            <a:br>
              <a:rPr lang="en" dirty="0"/>
            </a:br>
            <a:endParaRPr lang="en" dirty="0"/>
          </a:p>
          <a:p>
            <a:pPr marL="514350" lvl="0" indent="-285750">
              <a:spcBef>
                <a:spcPts val="0"/>
              </a:spcBef>
              <a:buFont typeface="Arial"/>
              <a:buChar char="•"/>
            </a:pPr>
            <a:r>
              <a:rPr lang="en" dirty="0"/>
              <a:t>Consistency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lvl="0"/>
            <a:r>
              <a:rPr lang="en-US" b="1" dirty="0"/>
              <a:t>Parsing</a:t>
            </a:r>
            <a:r>
              <a:rPr lang="en" b="1" dirty="0"/>
              <a:t>:</a:t>
            </a:r>
            <a:r>
              <a:rPr lang="en" dirty="0"/>
              <a:t> </a:t>
            </a:r>
            <a:r>
              <a:rPr lang="en-US" dirty="0"/>
              <a:t>break sentence into constituents, and mark the hierarchy between them</a:t>
            </a:r>
          </a:p>
          <a:p>
            <a:pPr lvl="0">
              <a:spcBef>
                <a:spcPts val="0"/>
              </a:spcBef>
              <a:buNone/>
            </a:pPr>
            <a:r>
              <a:rPr lang="en-US" b="1" dirty="0"/>
              <a:t>Example</a:t>
            </a:r>
            <a:r>
              <a:rPr lang="en" b="1" dirty="0"/>
              <a:t>:</a:t>
            </a:r>
            <a:r>
              <a:rPr lang="en" dirty="0"/>
              <a:t> </a:t>
            </a:r>
            <a:r>
              <a:rPr lang="en-US" dirty="0"/>
              <a:t>“John hit the ball.”</a:t>
            </a:r>
          </a:p>
          <a:p>
            <a:pPr lvl="0">
              <a:spcBef>
                <a:spcPts val="0"/>
              </a:spcBef>
              <a:buNone/>
            </a:pPr>
            <a:br>
              <a:rPr lang="en-US" dirty="0">
                <a:latin typeface="Consolas"/>
                <a:cs typeface="Consolas"/>
              </a:rPr>
            </a:br>
            <a:r>
              <a:rPr lang="en-US" dirty="0">
                <a:latin typeface="Consolas"/>
                <a:cs typeface="Consolas"/>
              </a:rPr>
              <a:t>(S John </a:t>
            </a:r>
            <a:br>
              <a:rPr lang="en-US" dirty="0">
                <a:latin typeface="Consolas"/>
                <a:cs typeface="Consolas"/>
              </a:rPr>
            </a:br>
            <a:r>
              <a:rPr lang="en-US" dirty="0">
                <a:latin typeface="Consolas"/>
                <a:cs typeface="Consolas"/>
              </a:rPr>
              <a:t>   (VP hit </a:t>
            </a:r>
            <a:br>
              <a:rPr lang="en-US" dirty="0">
                <a:latin typeface="Consolas"/>
                <a:cs typeface="Consolas"/>
              </a:rPr>
            </a:br>
            <a:r>
              <a:rPr lang="en-US" dirty="0">
                <a:latin typeface="Consolas"/>
                <a:cs typeface="Consolas"/>
              </a:rPr>
              <a:t>      (NP the ball)</a:t>
            </a:r>
            <a:br>
              <a:rPr lang="en-US" dirty="0">
                <a:latin typeface="Consolas"/>
                <a:cs typeface="Consolas"/>
              </a:rPr>
            </a:br>
            <a:r>
              <a:rPr lang="en-US" dirty="0">
                <a:latin typeface="Consolas"/>
                <a:cs typeface="Consolas"/>
              </a:rPr>
              <a:t>   )</a:t>
            </a:r>
            <a:br>
              <a:rPr lang="en-US" dirty="0">
                <a:latin typeface="Consolas"/>
                <a:cs typeface="Consolas"/>
              </a:rPr>
            </a:br>
            <a:r>
              <a:rPr lang="en-US" dirty="0">
                <a:latin typeface="Consolas"/>
                <a:cs typeface="Consolas"/>
              </a:rPr>
              <a:t>)</a:t>
            </a:r>
            <a:endParaRPr lang="en" dirty="0">
              <a:latin typeface="Consolas"/>
              <a:cs typeface="Consolas"/>
            </a:endParaRPr>
          </a:p>
        </p:txBody>
      </p:sp>
      <p:sp>
        <p:nvSpPr>
          <p:cNvPr id="141" name="Shape 141"/>
          <p:cNvSpPr txBox="1">
            <a:spLocks noGrp="1"/>
          </p:cNvSpPr>
          <p:nvPr>
            <p:ph type="title"/>
          </p:nvPr>
        </p:nvSpPr>
        <p:spPr>
          <a:xfrm>
            <a:off x="311700" y="91325"/>
            <a:ext cx="8520600" cy="707400"/>
          </a:xfrm>
          <a:prstGeom prst="rect">
            <a:avLst/>
          </a:prstGeom>
        </p:spPr>
        <p:txBody>
          <a:bodyPr lIns="91425" tIns="91425" rIns="91425" bIns="91425" anchor="t" anchorCtr="0">
            <a:noAutofit/>
          </a:bodyPr>
          <a:lstStyle/>
          <a:p>
            <a:pPr lvl="0">
              <a:spcBef>
                <a:spcPts val="0"/>
              </a:spcBef>
              <a:buNone/>
            </a:pPr>
            <a:r>
              <a:rPr lang="en" dirty="0"/>
              <a:t>Bracketing</a:t>
            </a:r>
            <a:r>
              <a:rPr lang="en-US" dirty="0"/>
              <a:t> (parsing)</a:t>
            </a:r>
            <a:r>
              <a:rPr lang="en" dirty="0"/>
              <a:t>: syntactic annotation</a:t>
            </a:r>
          </a:p>
        </p:txBody>
      </p:sp>
      <p:pic>
        <p:nvPicPr>
          <p:cNvPr id="2" name="Picture 1" descr="Parse_tree_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7765" y="2422725"/>
            <a:ext cx="4292600" cy="21463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Parsing </a:t>
            </a:r>
            <a:r>
              <a:rPr lang="en-US" dirty="0" err="1"/>
              <a:t>Tagset</a:t>
            </a:r>
            <a:endParaRPr lang="en-US" dirty="0"/>
          </a:p>
        </p:txBody>
      </p:sp>
      <p:sp>
        <p:nvSpPr>
          <p:cNvPr id="3" name="Text Placeholder 2"/>
          <p:cNvSpPr>
            <a:spLocks noGrp="1"/>
          </p:cNvSpPr>
          <p:nvPr>
            <p:ph type="body" idx="1"/>
          </p:nvPr>
        </p:nvSpPr>
        <p:spPr/>
        <p:txBody>
          <a:bodyPr/>
          <a:lstStyle/>
          <a:p>
            <a:r>
              <a:rPr lang="en-US" dirty="0"/>
              <a:t> </a:t>
            </a:r>
          </a:p>
        </p:txBody>
      </p:sp>
      <p:pic>
        <p:nvPicPr>
          <p:cNvPr id="5" name="Shape 142"/>
          <p:cNvPicPr preferRelativeResize="0"/>
          <p:nvPr/>
        </p:nvPicPr>
        <p:blipFill>
          <a:blip r:embed="rId3">
            <a:alphaModFix/>
          </a:blip>
          <a:stretch>
            <a:fillRect/>
          </a:stretch>
        </p:blipFill>
        <p:spPr>
          <a:xfrm>
            <a:off x="1963734" y="1266325"/>
            <a:ext cx="5229640" cy="3674000"/>
          </a:xfrm>
          <a:prstGeom prst="rect">
            <a:avLst/>
          </a:prstGeom>
          <a:noFill/>
          <a:ln>
            <a:noFill/>
          </a:ln>
        </p:spPr>
      </p:pic>
    </p:spTree>
    <p:extLst>
      <p:ext uri="{BB962C8B-B14F-4D97-AF65-F5344CB8AC3E}">
        <p14:creationId xmlns:p14="http://schemas.microsoft.com/office/powerpoint/2010/main" val="1536045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Shape 147"/>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a:t>Semi-automated Bracketing</a:t>
            </a:r>
          </a:p>
        </p:txBody>
      </p:sp>
      <p:sp>
        <p:nvSpPr>
          <p:cNvPr id="148" name="Shape 148"/>
          <p:cNvSpPr txBox="1">
            <a:spLocks noGrp="1"/>
          </p:cNvSpPr>
          <p:nvPr>
            <p:ph type="body" idx="1"/>
          </p:nvPr>
        </p:nvSpPr>
        <p:spPr>
          <a:xfrm>
            <a:off x="311700" y="1266175"/>
            <a:ext cx="3999900" cy="3302700"/>
          </a:xfrm>
          <a:prstGeom prst="rect">
            <a:avLst/>
          </a:prstGeom>
        </p:spPr>
        <p:txBody>
          <a:bodyPr lIns="91425" tIns="91425" rIns="91425" bIns="91425" anchor="t" anchorCtr="0">
            <a:noAutofit/>
          </a:bodyPr>
          <a:lstStyle/>
          <a:p>
            <a:pPr lvl="0">
              <a:spcBef>
                <a:spcPts val="0"/>
              </a:spcBef>
              <a:buNone/>
            </a:pPr>
            <a:r>
              <a:rPr lang="en"/>
              <a:t>Fidditch Output</a:t>
            </a:r>
          </a:p>
        </p:txBody>
      </p:sp>
      <p:sp>
        <p:nvSpPr>
          <p:cNvPr id="149" name="Shape 149"/>
          <p:cNvSpPr txBox="1">
            <a:spLocks noGrp="1"/>
          </p:cNvSpPr>
          <p:nvPr>
            <p:ph type="body" idx="2"/>
          </p:nvPr>
        </p:nvSpPr>
        <p:spPr>
          <a:xfrm>
            <a:off x="4832400" y="1266175"/>
            <a:ext cx="3999900" cy="3302700"/>
          </a:xfrm>
          <a:prstGeom prst="rect">
            <a:avLst/>
          </a:prstGeom>
        </p:spPr>
        <p:txBody>
          <a:bodyPr lIns="91425" tIns="91425" rIns="91425" bIns="91425" anchor="t" anchorCtr="0">
            <a:noAutofit/>
          </a:bodyPr>
          <a:lstStyle/>
          <a:p>
            <a:pPr lvl="0">
              <a:spcBef>
                <a:spcPts val="0"/>
              </a:spcBef>
              <a:buNone/>
            </a:pPr>
            <a:r>
              <a:rPr lang="en"/>
              <a:t>After Manual Correction</a:t>
            </a:r>
          </a:p>
        </p:txBody>
      </p:sp>
      <p:pic>
        <p:nvPicPr>
          <p:cNvPr id="150" name="Shape 150"/>
          <p:cNvPicPr preferRelativeResize="0"/>
          <p:nvPr/>
        </p:nvPicPr>
        <p:blipFill>
          <a:blip r:embed="rId3">
            <a:alphaModFix/>
          </a:blip>
          <a:stretch>
            <a:fillRect/>
          </a:stretch>
        </p:blipFill>
        <p:spPr>
          <a:xfrm>
            <a:off x="540297" y="1647325"/>
            <a:ext cx="2885931" cy="3302700"/>
          </a:xfrm>
          <a:prstGeom prst="rect">
            <a:avLst/>
          </a:prstGeom>
          <a:noFill/>
          <a:ln>
            <a:noFill/>
          </a:ln>
        </p:spPr>
      </p:pic>
      <p:pic>
        <p:nvPicPr>
          <p:cNvPr id="151" name="Shape 151"/>
          <p:cNvPicPr preferRelativeResize="0"/>
          <p:nvPr/>
        </p:nvPicPr>
        <p:blipFill>
          <a:blip r:embed="rId4">
            <a:alphaModFix/>
          </a:blip>
          <a:stretch>
            <a:fillRect/>
          </a:stretch>
        </p:blipFill>
        <p:spPr>
          <a:xfrm>
            <a:off x="4594675" y="1723524"/>
            <a:ext cx="4390024" cy="2994824"/>
          </a:xfrm>
          <a:prstGeom prst="rect">
            <a:avLst/>
          </a:prstGeom>
          <a:noFill/>
          <a:ln>
            <a:noFill/>
          </a:ln>
        </p:spPr>
      </p:pic>
      <p:sp>
        <p:nvSpPr>
          <p:cNvPr id="152" name="Shape 152"/>
          <p:cNvSpPr/>
          <p:nvPr/>
        </p:nvSpPr>
        <p:spPr>
          <a:xfrm>
            <a:off x="3497000" y="2836450"/>
            <a:ext cx="1335300" cy="543900"/>
          </a:xfrm>
          <a:prstGeom prst="rightArrow">
            <a:avLst>
              <a:gd name="adj1" fmla="val 50000"/>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r>
              <a:rPr lang="en"/>
              <a:t>Correction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Shape 157"/>
          <p:cNvPicPr preferRelativeResize="0"/>
          <p:nvPr/>
        </p:nvPicPr>
        <p:blipFill>
          <a:blip r:embed="rId3">
            <a:alphaModFix/>
          </a:blip>
          <a:stretch>
            <a:fillRect/>
          </a:stretch>
        </p:blipFill>
        <p:spPr>
          <a:xfrm>
            <a:off x="0" y="0"/>
            <a:ext cx="9144000" cy="5715000"/>
          </a:xfrm>
          <a:prstGeom prst="rect">
            <a:avLst/>
          </a:prstGeom>
          <a:noFill/>
          <a:ln>
            <a:noFill/>
          </a:ln>
        </p:spPr>
      </p:pic>
      <p:sp>
        <p:nvSpPr>
          <p:cNvPr id="158" name="Shape 158"/>
          <p:cNvSpPr txBox="1">
            <a:spLocks noGrp="1"/>
          </p:cNvSpPr>
          <p:nvPr>
            <p:ph type="title"/>
          </p:nvPr>
        </p:nvSpPr>
        <p:spPr>
          <a:xfrm>
            <a:off x="311700" y="558925"/>
            <a:ext cx="8520600" cy="7074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Annotators: the anonymous heroes</a:t>
            </a:r>
          </a:p>
        </p:txBody>
      </p:sp>
      <p:sp>
        <p:nvSpPr>
          <p:cNvPr id="159" name="Shape 159"/>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lvl="0" rtl="0">
              <a:spcBef>
                <a:spcPts val="0"/>
              </a:spcBef>
              <a:buNone/>
            </a:pPr>
            <a:r>
              <a:rPr lang="en"/>
              <a:t>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p:nvPr>
        </p:nvSpPr>
        <p:spPr>
          <a:xfrm>
            <a:off x="311700" y="127114"/>
            <a:ext cx="8520600" cy="707400"/>
          </a:xfrm>
          <a:prstGeom prst="rect">
            <a:avLst/>
          </a:prstGeom>
        </p:spPr>
        <p:txBody>
          <a:bodyPr lIns="91425" tIns="91425" rIns="91425" bIns="91425" anchor="t" anchorCtr="0">
            <a:noAutofit/>
          </a:bodyPr>
          <a:lstStyle/>
          <a:p>
            <a:pPr lvl="0" rtl="0">
              <a:spcBef>
                <a:spcPts val="0"/>
              </a:spcBef>
              <a:buNone/>
            </a:pPr>
            <a:r>
              <a:rPr lang="en" dirty="0"/>
              <a:t>Annotators: learning curve in two tasks (rough)</a:t>
            </a:r>
          </a:p>
        </p:txBody>
      </p:sp>
      <p:sp>
        <p:nvSpPr>
          <p:cNvPr id="165" name="Shape 165"/>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marL="457200" lvl="0" indent="-228600" rtl="0">
              <a:spcBef>
                <a:spcPts val="0"/>
              </a:spcBef>
            </a:pPr>
            <a:r>
              <a:rPr lang="en" dirty="0"/>
              <a:t>Linguists with graduate-level education</a:t>
            </a:r>
          </a:p>
          <a:p>
            <a:pPr lvl="0"/>
            <a:r>
              <a:rPr lang="en" dirty="0"/>
              <a:t>   	POS tagging				</a:t>
            </a:r>
            <a:r>
              <a:rPr lang="en" altLang="zh-CN" dirty="0"/>
              <a:t>Bracketing</a:t>
            </a:r>
            <a:r>
              <a:rPr lang="en" dirty="0"/>
              <a:t>									</a:t>
            </a:r>
          </a:p>
        </p:txBody>
      </p:sp>
      <p:cxnSp>
        <p:nvCxnSpPr>
          <p:cNvPr id="166" name="Shape 166"/>
          <p:cNvCxnSpPr/>
          <p:nvPr/>
        </p:nvCxnSpPr>
        <p:spPr>
          <a:xfrm rot="10800000">
            <a:off x="975125" y="2757400"/>
            <a:ext cx="0" cy="1373700"/>
          </a:xfrm>
          <a:prstGeom prst="straightConnector1">
            <a:avLst/>
          </a:prstGeom>
          <a:noFill/>
          <a:ln w="9525" cap="flat" cmpd="sng">
            <a:solidFill>
              <a:schemeClr val="dk2"/>
            </a:solidFill>
            <a:prstDash val="solid"/>
            <a:round/>
            <a:headEnd type="none" w="lg" len="lg"/>
            <a:tailEnd type="stealth" w="lg" len="lg"/>
          </a:ln>
        </p:spPr>
      </p:cxnSp>
      <p:cxnSp>
        <p:nvCxnSpPr>
          <p:cNvPr id="167" name="Shape 167"/>
          <p:cNvCxnSpPr/>
          <p:nvPr/>
        </p:nvCxnSpPr>
        <p:spPr>
          <a:xfrm>
            <a:off x="975125" y="4131100"/>
            <a:ext cx="2009100" cy="0"/>
          </a:xfrm>
          <a:prstGeom prst="straightConnector1">
            <a:avLst/>
          </a:prstGeom>
          <a:noFill/>
          <a:ln w="9525" cap="flat" cmpd="sng">
            <a:solidFill>
              <a:schemeClr val="dk2"/>
            </a:solidFill>
            <a:prstDash val="solid"/>
            <a:round/>
            <a:headEnd type="none" w="lg" len="lg"/>
            <a:tailEnd type="stealth" w="lg" len="lg"/>
          </a:ln>
        </p:spPr>
      </p:cxnSp>
      <p:cxnSp>
        <p:nvCxnSpPr>
          <p:cNvPr id="168" name="Shape 168"/>
          <p:cNvCxnSpPr/>
          <p:nvPr/>
        </p:nvCxnSpPr>
        <p:spPr>
          <a:xfrm rot="10800000">
            <a:off x="5042150" y="2757400"/>
            <a:ext cx="0" cy="1373700"/>
          </a:xfrm>
          <a:prstGeom prst="straightConnector1">
            <a:avLst/>
          </a:prstGeom>
          <a:noFill/>
          <a:ln w="9525" cap="flat" cmpd="sng">
            <a:solidFill>
              <a:schemeClr val="dk2"/>
            </a:solidFill>
            <a:prstDash val="solid"/>
            <a:round/>
            <a:headEnd type="none" w="lg" len="lg"/>
            <a:tailEnd type="stealth" w="lg" len="lg"/>
          </a:ln>
        </p:spPr>
      </p:cxnSp>
      <p:cxnSp>
        <p:nvCxnSpPr>
          <p:cNvPr id="169" name="Shape 169"/>
          <p:cNvCxnSpPr/>
          <p:nvPr/>
        </p:nvCxnSpPr>
        <p:spPr>
          <a:xfrm>
            <a:off x="5042150" y="4131100"/>
            <a:ext cx="2009100" cy="0"/>
          </a:xfrm>
          <a:prstGeom prst="straightConnector1">
            <a:avLst/>
          </a:prstGeom>
          <a:noFill/>
          <a:ln w="9525" cap="flat" cmpd="sng">
            <a:solidFill>
              <a:schemeClr val="dk2"/>
            </a:solidFill>
            <a:prstDash val="solid"/>
            <a:round/>
            <a:headEnd type="none" w="lg" len="lg"/>
            <a:tailEnd type="stealth" w="lg" len="lg"/>
          </a:ln>
        </p:spPr>
      </p:cxnSp>
      <p:sp>
        <p:nvSpPr>
          <p:cNvPr id="170" name="Shape 170"/>
          <p:cNvSpPr/>
          <p:nvPr/>
        </p:nvSpPr>
        <p:spPr>
          <a:xfrm>
            <a:off x="975125" y="2978875"/>
            <a:ext cx="1565875" cy="1137450"/>
          </a:xfrm>
          <a:custGeom>
            <a:avLst/>
            <a:gdLst/>
            <a:ahLst/>
            <a:cxnLst/>
            <a:rect l="0" t="0" r="0" b="0"/>
            <a:pathLst>
              <a:path w="62635" h="45498" extrusionOk="0">
                <a:moveTo>
                  <a:pt x="0" y="45498"/>
                </a:moveTo>
                <a:cubicBezTo>
                  <a:pt x="1772" y="38899"/>
                  <a:pt x="196" y="13492"/>
                  <a:pt x="10636" y="5909"/>
                </a:cubicBezTo>
                <a:cubicBezTo>
                  <a:pt x="21075" y="-1674"/>
                  <a:pt x="53968" y="984"/>
                  <a:pt x="62635" y="0"/>
                </a:cubicBezTo>
              </a:path>
            </a:pathLst>
          </a:custGeom>
          <a:noFill/>
          <a:ln w="9525" cap="flat" cmpd="sng">
            <a:solidFill>
              <a:schemeClr val="dk2"/>
            </a:solidFill>
            <a:prstDash val="solid"/>
            <a:round/>
            <a:headEnd type="none" w="lg" len="lg"/>
            <a:tailEnd type="none" w="lg" len="lg"/>
          </a:ln>
        </p:spPr>
      </p:sp>
      <p:sp>
        <p:nvSpPr>
          <p:cNvPr id="171" name="Shape 171"/>
          <p:cNvSpPr/>
          <p:nvPr/>
        </p:nvSpPr>
        <p:spPr>
          <a:xfrm>
            <a:off x="5052175" y="3717613"/>
            <a:ext cx="2009007" cy="403016"/>
          </a:xfrm>
          <a:custGeom>
            <a:avLst/>
            <a:gdLst/>
            <a:ahLst/>
            <a:cxnLst/>
            <a:rect l="0" t="0" r="0" b="0"/>
            <a:pathLst>
              <a:path w="79770" h="39589" extrusionOk="0">
                <a:moveTo>
                  <a:pt x="0" y="39589"/>
                </a:moveTo>
                <a:cubicBezTo>
                  <a:pt x="6106" y="34172"/>
                  <a:pt x="23341" y="13688"/>
                  <a:pt x="36636" y="7090"/>
                </a:cubicBezTo>
                <a:cubicBezTo>
                  <a:pt x="49931" y="491"/>
                  <a:pt x="72581" y="1181"/>
                  <a:pt x="79770" y="0"/>
                </a:cubicBezTo>
              </a:path>
            </a:pathLst>
          </a:custGeom>
          <a:noFill/>
          <a:ln w="9525" cap="flat" cmpd="sng">
            <a:solidFill>
              <a:schemeClr val="dk2"/>
            </a:solidFill>
            <a:prstDash val="solid"/>
            <a:round/>
            <a:headEnd type="none" w="lg" len="lg"/>
            <a:tailEnd type="none" w="lg" len="lg"/>
          </a:ln>
        </p:spPr>
      </p:sp>
      <p:cxnSp>
        <p:nvCxnSpPr>
          <p:cNvPr id="172" name="Shape 172"/>
          <p:cNvCxnSpPr/>
          <p:nvPr/>
        </p:nvCxnSpPr>
        <p:spPr>
          <a:xfrm>
            <a:off x="1433075" y="3037950"/>
            <a:ext cx="0" cy="1093200"/>
          </a:xfrm>
          <a:prstGeom prst="straightConnector1">
            <a:avLst/>
          </a:prstGeom>
          <a:noFill/>
          <a:ln w="9525" cap="flat" cmpd="sng">
            <a:solidFill>
              <a:schemeClr val="dk2"/>
            </a:solidFill>
            <a:prstDash val="dot"/>
            <a:round/>
            <a:headEnd type="none" w="lg" len="lg"/>
            <a:tailEnd type="none" w="lg" len="lg"/>
          </a:ln>
        </p:spPr>
      </p:cxnSp>
      <p:cxnSp>
        <p:nvCxnSpPr>
          <p:cNvPr id="173" name="Shape 173"/>
          <p:cNvCxnSpPr/>
          <p:nvPr/>
        </p:nvCxnSpPr>
        <p:spPr>
          <a:xfrm>
            <a:off x="6726193" y="3714642"/>
            <a:ext cx="0" cy="408900"/>
          </a:xfrm>
          <a:prstGeom prst="straightConnector1">
            <a:avLst/>
          </a:prstGeom>
          <a:noFill/>
          <a:ln w="9525" cap="flat" cmpd="sng">
            <a:solidFill>
              <a:schemeClr val="dk2"/>
            </a:solidFill>
            <a:prstDash val="dot"/>
            <a:round/>
            <a:headEnd type="none" w="lg" len="lg"/>
            <a:tailEnd type="none" w="lg" len="lg"/>
          </a:ln>
        </p:spPr>
      </p:cxnSp>
      <p:sp>
        <p:nvSpPr>
          <p:cNvPr id="174" name="Shape 174"/>
          <p:cNvSpPr txBox="1"/>
          <p:nvPr/>
        </p:nvSpPr>
        <p:spPr>
          <a:xfrm>
            <a:off x="1285350" y="4082100"/>
            <a:ext cx="694200" cy="531900"/>
          </a:xfrm>
          <a:prstGeom prst="rect">
            <a:avLst/>
          </a:prstGeom>
          <a:noFill/>
          <a:ln>
            <a:noFill/>
          </a:ln>
        </p:spPr>
        <p:txBody>
          <a:bodyPr lIns="91425" tIns="91425" rIns="91425" bIns="91425" anchor="t" anchorCtr="0">
            <a:noAutofit/>
          </a:bodyPr>
          <a:lstStyle/>
          <a:p>
            <a:pPr lvl="0">
              <a:spcBef>
                <a:spcPts val="0"/>
              </a:spcBef>
              <a:buNone/>
            </a:pPr>
            <a:r>
              <a:rPr lang="en"/>
              <a:t>1 mo</a:t>
            </a:r>
          </a:p>
        </p:txBody>
      </p:sp>
      <p:sp>
        <p:nvSpPr>
          <p:cNvPr id="175" name="Shape 175"/>
          <p:cNvSpPr txBox="1"/>
          <p:nvPr/>
        </p:nvSpPr>
        <p:spPr>
          <a:xfrm>
            <a:off x="6379100" y="4082100"/>
            <a:ext cx="903900" cy="531900"/>
          </a:xfrm>
          <a:prstGeom prst="rect">
            <a:avLst/>
          </a:prstGeom>
          <a:noFill/>
          <a:ln>
            <a:noFill/>
          </a:ln>
        </p:spPr>
        <p:txBody>
          <a:bodyPr lIns="91425" tIns="91425" rIns="91425" bIns="91425" anchor="t" anchorCtr="0">
            <a:noAutofit/>
          </a:bodyPr>
          <a:lstStyle/>
          <a:p>
            <a:pPr lvl="0" rtl="0">
              <a:spcBef>
                <a:spcPts val="0"/>
              </a:spcBef>
              <a:buNone/>
            </a:pPr>
            <a:r>
              <a:rPr lang="en"/>
              <a:t>3-4 mo</a:t>
            </a:r>
          </a:p>
        </p:txBody>
      </p:sp>
      <p:cxnSp>
        <p:nvCxnSpPr>
          <p:cNvPr id="176" name="Shape 176"/>
          <p:cNvCxnSpPr/>
          <p:nvPr/>
        </p:nvCxnSpPr>
        <p:spPr>
          <a:xfrm rot="10800000">
            <a:off x="975125" y="3050025"/>
            <a:ext cx="433200" cy="0"/>
          </a:xfrm>
          <a:prstGeom prst="straightConnector1">
            <a:avLst/>
          </a:prstGeom>
          <a:noFill/>
          <a:ln w="9525" cap="flat" cmpd="sng">
            <a:solidFill>
              <a:schemeClr val="dk2"/>
            </a:solidFill>
            <a:prstDash val="dot"/>
            <a:round/>
            <a:headEnd type="none" w="lg" len="lg"/>
            <a:tailEnd type="none" w="lg" len="lg"/>
          </a:ln>
        </p:spPr>
      </p:cxnSp>
      <p:cxnSp>
        <p:nvCxnSpPr>
          <p:cNvPr id="177" name="Shape 177"/>
          <p:cNvCxnSpPr/>
          <p:nvPr/>
        </p:nvCxnSpPr>
        <p:spPr>
          <a:xfrm rot="10800000">
            <a:off x="5052143" y="3717613"/>
            <a:ext cx="1817100" cy="0"/>
          </a:xfrm>
          <a:prstGeom prst="straightConnector1">
            <a:avLst/>
          </a:prstGeom>
          <a:noFill/>
          <a:ln w="9525" cap="flat" cmpd="sng">
            <a:solidFill>
              <a:schemeClr val="dk2"/>
            </a:solidFill>
            <a:prstDash val="dot"/>
            <a:round/>
            <a:headEnd type="none" w="lg" len="lg"/>
            <a:tailEnd type="none" w="lg" len="lg"/>
          </a:ln>
        </p:spPr>
      </p:cxnSp>
      <p:sp>
        <p:nvSpPr>
          <p:cNvPr id="178" name="Shape 178"/>
          <p:cNvSpPr txBox="1"/>
          <p:nvPr/>
        </p:nvSpPr>
        <p:spPr>
          <a:xfrm>
            <a:off x="433325" y="2860275"/>
            <a:ext cx="694200" cy="531900"/>
          </a:xfrm>
          <a:prstGeom prst="rect">
            <a:avLst/>
          </a:prstGeom>
          <a:noFill/>
          <a:ln>
            <a:noFill/>
          </a:ln>
        </p:spPr>
        <p:txBody>
          <a:bodyPr lIns="91425" tIns="91425" rIns="91425" bIns="91425" anchor="t" anchorCtr="0">
            <a:noAutofit/>
          </a:bodyPr>
          <a:lstStyle/>
          <a:p>
            <a:pPr lvl="0" rtl="0">
              <a:spcBef>
                <a:spcPts val="0"/>
              </a:spcBef>
              <a:buNone/>
            </a:pPr>
            <a:r>
              <a:rPr lang="en"/>
              <a:t>3,000</a:t>
            </a:r>
          </a:p>
        </p:txBody>
      </p:sp>
      <p:sp>
        <p:nvSpPr>
          <p:cNvPr id="179" name="Shape 179"/>
          <p:cNvSpPr txBox="1"/>
          <p:nvPr/>
        </p:nvSpPr>
        <p:spPr>
          <a:xfrm>
            <a:off x="4510375" y="3551125"/>
            <a:ext cx="694200" cy="531900"/>
          </a:xfrm>
          <a:prstGeom prst="rect">
            <a:avLst/>
          </a:prstGeom>
          <a:noFill/>
          <a:ln>
            <a:noFill/>
          </a:ln>
        </p:spPr>
        <p:txBody>
          <a:bodyPr lIns="91425" tIns="91425" rIns="91425" bIns="91425" anchor="t" anchorCtr="0">
            <a:noAutofit/>
          </a:bodyPr>
          <a:lstStyle/>
          <a:p>
            <a:pPr lvl="0" rtl="0">
              <a:spcBef>
                <a:spcPts val="0"/>
              </a:spcBef>
              <a:buNone/>
            </a:pPr>
            <a:r>
              <a:rPr lang="en"/>
              <a:t>1,000</a:t>
            </a:r>
          </a:p>
        </p:txBody>
      </p:sp>
      <p:sp>
        <p:nvSpPr>
          <p:cNvPr id="180" name="Shape 180"/>
          <p:cNvSpPr txBox="1"/>
          <p:nvPr/>
        </p:nvSpPr>
        <p:spPr>
          <a:xfrm>
            <a:off x="433325" y="2508592"/>
            <a:ext cx="1445100" cy="531900"/>
          </a:xfrm>
          <a:prstGeom prst="rect">
            <a:avLst/>
          </a:prstGeom>
          <a:noFill/>
          <a:ln>
            <a:noFill/>
          </a:ln>
        </p:spPr>
        <p:txBody>
          <a:bodyPr lIns="91425" tIns="91425" rIns="91425" bIns="91425" anchor="t" anchorCtr="0">
            <a:noAutofit/>
          </a:bodyPr>
          <a:lstStyle/>
          <a:p>
            <a:pPr lvl="0" rtl="0">
              <a:spcBef>
                <a:spcPts val="0"/>
              </a:spcBef>
              <a:buNone/>
            </a:pPr>
            <a:r>
              <a:rPr lang="en" sz="1000"/>
              <a:t>words per hour</a:t>
            </a:r>
          </a:p>
        </p:txBody>
      </p:sp>
      <p:sp>
        <p:nvSpPr>
          <p:cNvPr id="181" name="Shape 181"/>
          <p:cNvSpPr txBox="1"/>
          <p:nvPr/>
        </p:nvSpPr>
        <p:spPr>
          <a:xfrm>
            <a:off x="4319600" y="2528212"/>
            <a:ext cx="1445100" cy="531900"/>
          </a:xfrm>
          <a:prstGeom prst="rect">
            <a:avLst/>
          </a:prstGeom>
          <a:noFill/>
          <a:ln>
            <a:noFill/>
          </a:ln>
        </p:spPr>
        <p:txBody>
          <a:bodyPr lIns="91425" tIns="91425" rIns="91425" bIns="91425" anchor="t" anchorCtr="0">
            <a:noAutofit/>
          </a:bodyPr>
          <a:lstStyle/>
          <a:p>
            <a:pPr lvl="0" rtl="0">
              <a:spcBef>
                <a:spcPts val="0"/>
              </a:spcBef>
              <a:buNone/>
            </a:pPr>
            <a:r>
              <a:rPr lang="en" sz="1000"/>
              <a:t>words per hour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a:t>Contributions</a:t>
            </a:r>
          </a:p>
        </p:txBody>
      </p:sp>
      <p:sp>
        <p:nvSpPr>
          <p:cNvPr id="187" name="Shape 187"/>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marL="457200" lvl="0" indent="-228600" rtl="0">
              <a:spcBef>
                <a:spcPts val="0"/>
              </a:spcBef>
            </a:pPr>
            <a:r>
              <a:rPr lang="en" dirty="0"/>
              <a:t>Simplified POS Tagset up to modern standards</a:t>
            </a:r>
            <a:br>
              <a:rPr lang="en" dirty="0"/>
            </a:br>
            <a:endParaRPr lang="en" dirty="0"/>
          </a:p>
          <a:p>
            <a:pPr marL="457200" lvl="0" indent="-228600" rtl="0">
              <a:spcBef>
                <a:spcPts val="0"/>
              </a:spcBef>
            </a:pPr>
            <a:r>
              <a:rPr lang="en" dirty="0"/>
              <a:t>Annotated corpus helped training state-of-the-art taggers and parsers</a:t>
            </a:r>
            <a:br>
              <a:rPr lang="en" dirty="0"/>
            </a:br>
            <a:endParaRPr lang="en" dirty="0"/>
          </a:p>
          <a:p>
            <a:pPr marL="457200" lvl="0" indent="-228600" rtl="0">
              <a:spcBef>
                <a:spcPts val="0"/>
              </a:spcBef>
            </a:pPr>
            <a:r>
              <a:rPr lang="en" dirty="0"/>
              <a:t>Novel semi-automated methodology for annotation</a:t>
            </a:r>
            <a:br>
              <a:rPr lang="en" dirty="0"/>
            </a:br>
            <a:endParaRPr lang="en" dirty="0"/>
          </a:p>
          <a:p>
            <a:pPr marL="457200" lvl="0" indent="-228600">
              <a:spcBef>
                <a:spcPts val="0"/>
              </a:spcBef>
            </a:pPr>
            <a:r>
              <a:rPr lang="en" dirty="0"/>
              <a:t>Pioneering in studies in human annotation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Shape 192"/>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a:t>Reference</a:t>
            </a:r>
          </a:p>
        </p:txBody>
      </p:sp>
      <p:sp>
        <p:nvSpPr>
          <p:cNvPr id="193" name="Shape 193"/>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marL="457200" lvl="0" indent="-228600" rtl="0">
              <a:spcBef>
                <a:spcPts val="0"/>
              </a:spcBef>
            </a:pPr>
            <a:r>
              <a:rPr lang="en" dirty="0"/>
              <a:t>Marcus, Mitchell P., Mary Ann Marcinkiewicz, and Beatrice Santorini. "Building a large annotated corpus of English: The Penn Treebank." Computational linguistics 19.2 (1993): 313-330.</a:t>
            </a:r>
            <a:br>
              <a:rPr lang="en" dirty="0"/>
            </a:br>
            <a:endParaRPr lang="en" dirty="0"/>
          </a:p>
          <a:p>
            <a:pPr marL="457200" lvl="0" indent="-228600" rtl="0">
              <a:spcBef>
                <a:spcPts val="0"/>
              </a:spcBef>
            </a:pPr>
            <a:r>
              <a:rPr lang="en" dirty="0"/>
              <a:t>Taylor, Ann, Mitchell Marcus, and Beatrice Santorini. "The Penn treebank: an overview." Treebanks. Springer Netherlands, 2003. 5-22.</a:t>
            </a:r>
            <a:br>
              <a:rPr lang="en" dirty="0"/>
            </a:br>
            <a:endParaRPr lang="en" dirty="0"/>
          </a:p>
          <a:p>
            <a:pPr marL="457200" lvl="0" indent="-228600">
              <a:spcBef>
                <a:spcPts val="0"/>
              </a:spcBef>
            </a:pPr>
            <a:r>
              <a:rPr lang="en" dirty="0">
                <a:solidFill>
                  <a:srgbClr val="695D46"/>
                </a:solidFill>
              </a:rPr>
              <a:t>Manning, Christopher. "Part-of-speech tagging from 97% to 100%: is it time for some linguistics?." Computational Linguistics and Intelligent Text Processing (2011): 171-189.</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Shape 198"/>
          <p:cNvPicPr preferRelativeResize="0"/>
          <p:nvPr/>
        </p:nvPicPr>
        <p:blipFill>
          <a:blip r:embed="rId3">
            <a:alphaModFix/>
          </a:blip>
          <a:stretch>
            <a:fillRect/>
          </a:stretch>
        </p:blipFill>
        <p:spPr>
          <a:xfrm>
            <a:off x="0" y="-400024"/>
            <a:ext cx="9144005" cy="6095952"/>
          </a:xfrm>
          <a:prstGeom prst="rect">
            <a:avLst/>
          </a:prstGeom>
          <a:noFill/>
          <a:ln>
            <a:noFill/>
          </a:ln>
        </p:spPr>
      </p:pic>
      <p:sp>
        <p:nvSpPr>
          <p:cNvPr id="199" name="Shape 199"/>
          <p:cNvSpPr txBox="1">
            <a:spLocks noGrp="1"/>
          </p:cNvSpPr>
          <p:nvPr>
            <p:ph type="ctrTitle"/>
          </p:nvPr>
        </p:nvSpPr>
        <p:spPr>
          <a:xfrm>
            <a:off x="1003652" y="586564"/>
            <a:ext cx="7136700" cy="1022400"/>
          </a:xfrm>
          <a:prstGeom prst="rect">
            <a:avLst/>
          </a:prstGeom>
        </p:spPr>
        <p:txBody>
          <a:bodyPr lIns="91425" tIns="91425" rIns="91425" bIns="91425" anchor="b" anchorCtr="0">
            <a:noAutofit/>
          </a:bodyPr>
          <a:lstStyle/>
          <a:p>
            <a:pPr lvl="0" rtl="0">
              <a:spcBef>
                <a:spcPts val="0"/>
              </a:spcBef>
              <a:buNone/>
            </a:pPr>
            <a:r>
              <a:rPr lang="en" sz="3600" dirty="0">
                <a:solidFill>
                  <a:srgbClr val="FFFFFF"/>
                </a:solidFill>
              </a:rPr>
              <a:t>Thanks!</a:t>
            </a:r>
          </a:p>
        </p:txBody>
      </p:sp>
      <p:sp>
        <p:nvSpPr>
          <p:cNvPr id="200" name="Shape 200"/>
          <p:cNvSpPr txBox="1">
            <a:spLocks noGrp="1"/>
          </p:cNvSpPr>
          <p:nvPr>
            <p:ph type="subTitle" idx="1"/>
          </p:nvPr>
        </p:nvSpPr>
        <p:spPr>
          <a:xfrm>
            <a:off x="2137225" y="1558071"/>
            <a:ext cx="4870500" cy="792600"/>
          </a:xfrm>
          <a:prstGeom prst="rect">
            <a:avLst/>
          </a:prstGeom>
        </p:spPr>
        <p:txBody>
          <a:bodyPr lIns="91425" tIns="91425" rIns="91425" bIns="91425" anchor="t" anchorCtr="0">
            <a:noAutofit/>
          </a:bodyPr>
          <a:lstStyle/>
          <a:p>
            <a:pPr lvl="0" rtl="0">
              <a:spcBef>
                <a:spcPts val="0"/>
              </a:spcBef>
              <a:buNone/>
            </a:pPr>
            <a:r>
              <a:rPr lang="en" dirty="0">
                <a:solidFill>
                  <a:srgbClr val="EFEFEF"/>
                </a:solidFill>
              </a:rPr>
              <a:t>Questions?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US" dirty="0"/>
              <a:t>What is Penn Treebank, and Why?</a:t>
            </a:r>
            <a:endParaRPr lang="en" dirty="0"/>
          </a:p>
        </p:txBody>
      </p:sp>
      <p:sp>
        <p:nvSpPr>
          <p:cNvPr id="73" name="Shape 73"/>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marL="514350" lvl="0" indent="-285750" rtl="0">
              <a:spcBef>
                <a:spcPts val="0"/>
              </a:spcBef>
              <a:buFont typeface="Arial"/>
              <a:buChar char="•"/>
            </a:pPr>
            <a:r>
              <a:rPr lang="en-US" dirty="0"/>
              <a:t>Corpus Linguistics: Use computers to help study and understand languages</a:t>
            </a:r>
          </a:p>
          <a:p>
            <a:pPr marL="514350" lvl="0" indent="-285750" rtl="0">
              <a:spcBef>
                <a:spcPts val="0"/>
              </a:spcBef>
              <a:buFont typeface="Arial"/>
              <a:buChar char="•"/>
            </a:pPr>
            <a:r>
              <a:rPr lang="en-US" dirty="0"/>
              <a:t>Penn Treebank: pioneering Corpus Linguistics breakthrough:</a:t>
            </a:r>
          </a:p>
          <a:p>
            <a:pPr marL="514350" lvl="0" indent="-285750" rtl="0">
              <a:spcBef>
                <a:spcPts val="0"/>
              </a:spcBef>
              <a:buFont typeface="Arial"/>
              <a:buChar char="•"/>
            </a:pPr>
            <a:r>
              <a:rPr lang="en-US" dirty="0"/>
              <a:t>1) Built large annotated corpus</a:t>
            </a:r>
            <a:br>
              <a:rPr lang="en-US" dirty="0"/>
            </a:br>
            <a:endParaRPr lang="en-US" dirty="0"/>
          </a:p>
          <a:p>
            <a:pPr marL="514350" lvl="0" indent="-285750" rtl="0">
              <a:spcBef>
                <a:spcPts val="0"/>
              </a:spcBef>
              <a:buFont typeface="Arial"/>
              <a:buChar char="•"/>
            </a:pPr>
            <a:r>
              <a:rPr lang="en-US" dirty="0"/>
              <a:t>2) Guiding future research</a:t>
            </a:r>
          </a:p>
          <a:p>
            <a:pPr marR="0" lvl="0" algn="l" rtl="0">
              <a:lnSpc>
                <a:spcPct val="115000"/>
              </a:lnSpc>
              <a:spcBef>
                <a:spcPts val="0"/>
              </a:spcBef>
              <a:spcAft>
                <a:spcPts val="160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a:t>Penn Treebank Project - Overview</a:t>
            </a:r>
          </a:p>
        </p:txBody>
      </p:sp>
      <p:sp>
        <p:nvSpPr>
          <p:cNvPr id="73" name="Shape 73"/>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marL="457200" lvl="0" indent="-228600" rtl="0">
              <a:spcBef>
                <a:spcPts val="0"/>
              </a:spcBef>
            </a:pPr>
            <a:r>
              <a:rPr lang="en" dirty="0"/>
              <a:t>8 years of operation (1989-1996)</a:t>
            </a:r>
          </a:p>
          <a:p>
            <a:pPr marL="457200" lvl="0" indent="-228600" rtl="0">
              <a:spcBef>
                <a:spcPts val="0"/>
              </a:spcBef>
            </a:pPr>
            <a:r>
              <a:rPr lang="en" dirty="0"/>
              <a:t>Size:</a:t>
            </a:r>
          </a:p>
          <a:p>
            <a:pPr marL="914400" lvl="1" indent="-228600" rtl="0">
              <a:spcBef>
                <a:spcPts val="0"/>
              </a:spcBef>
            </a:pPr>
            <a:r>
              <a:rPr lang="en" dirty="0"/>
              <a:t>~7 million words of part-of-speech tagged text</a:t>
            </a:r>
          </a:p>
          <a:p>
            <a:pPr marL="914400" lvl="1" indent="-228600" rtl="0">
              <a:spcBef>
                <a:spcPts val="0"/>
              </a:spcBef>
            </a:pPr>
            <a:r>
              <a:rPr lang="en" dirty="0"/>
              <a:t>~3 million words of parsed text</a:t>
            </a:r>
            <a:br>
              <a:rPr lang="en" dirty="0"/>
            </a:br>
            <a:endParaRPr lang="en" dirty="0"/>
          </a:p>
          <a:p>
            <a:pPr marL="457200" lvl="0" indent="-228600" rtl="0">
              <a:spcBef>
                <a:spcPts val="0"/>
              </a:spcBef>
            </a:pPr>
            <a:r>
              <a:rPr lang="en" dirty="0"/>
              <a:t>Materials: </a:t>
            </a:r>
          </a:p>
          <a:p>
            <a:pPr marL="914400" lvl="1" indent="-228600" rtl="0">
              <a:spcBef>
                <a:spcPts val="0"/>
              </a:spcBef>
            </a:pPr>
            <a:r>
              <a:rPr lang="en" dirty="0"/>
              <a:t>IBM computer manuals, nursing notes, Wall Street Journal articles, transcribed telephone conversations, brown corpus (all US printed materials in 1961)...</a:t>
            </a:r>
          </a:p>
          <a:p>
            <a:pPr marR="0" lvl="0" algn="l" rtl="0">
              <a:lnSpc>
                <a:spcPct val="115000"/>
              </a:lnSpc>
              <a:spcBef>
                <a:spcPts val="0"/>
              </a:spcBef>
              <a:spcAft>
                <a:spcPts val="1600"/>
              </a:spcAft>
              <a:buNone/>
            </a:pPr>
            <a:endParaRPr dirty="0"/>
          </a:p>
        </p:txBody>
      </p:sp>
    </p:spTree>
    <p:extLst>
      <p:ext uri="{BB962C8B-B14F-4D97-AF65-F5344CB8AC3E}">
        <p14:creationId xmlns:p14="http://schemas.microsoft.com/office/powerpoint/2010/main" val="575900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US" dirty="0"/>
              <a:t>What</a:t>
            </a:r>
            <a:r>
              <a:rPr lang="en" dirty="0"/>
              <a:t> Penn Treebank</a:t>
            </a:r>
            <a:r>
              <a:rPr lang="en-US" dirty="0"/>
              <a:t> can help with</a:t>
            </a:r>
            <a:endParaRPr lang="en" dirty="0"/>
          </a:p>
        </p:txBody>
      </p:sp>
      <p:sp>
        <p:nvSpPr>
          <p:cNvPr id="79" name="Shape 79"/>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marL="457200" marR="0" lvl="0" indent="-342900" algn="l" rtl="0">
              <a:lnSpc>
                <a:spcPct val="115000"/>
              </a:lnSpc>
              <a:spcBef>
                <a:spcPts val="0"/>
              </a:spcBef>
              <a:spcAft>
                <a:spcPts val="1600"/>
              </a:spcAft>
              <a:buClr>
                <a:schemeClr val="dk2"/>
              </a:buClr>
              <a:buSzPct val="100000"/>
              <a:buFont typeface="Open Sans"/>
            </a:pPr>
            <a:r>
              <a:rPr lang="en-US" dirty="0"/>
              <a:t>  </a:t>
            </a:r>
            <a:r>
              <a:rPr lang="en" dirty="0"/>
              <a:t>Natural Language Processing</a:t>
            </a:r>
            <a:br>
              <a:rPr lang="en" dirty="0"/>
            </a:br>
            <a:endParaRPr lang="en" dirty="0"/>
          </a:p>
          <a:p>
            <a:pPr marL="457200" lvl="0" indent="-228600" rtl="0">
              <a:spcBef>
                <a:spcPts val="0"/>
              </a:spcBef>
            </a:pPr>
            <a:r>
              <a:rPr lang="en" dirty="0"/>
              <a:t>Speech </a:t>
            </a:r>
            <a:r>
              <a:rPr lang="en-US" dirty="0"/>
              <a:t>technology</a:t>
            </a:r>
            <a:br>
              <a:rPr lang="en" dirty="0"/>
            </a:br>
            <a:endParaRPr lang="en" dirty="0"/>
          </a:p>
          <a:p>
            <a:pPr marL="457200" lvl="0" indent="-228600" rtl="0">
              <a:spcBef>
                <a:spcPts val="0"/>
              </a:spcBef>
            </a:pPr>
            <a:r>
              <a:rPr lang="en" dirty="0"/>
              <a:t>Theoretical linguistics</a:t>
            </a:r>
            <a:br>
              <a:rPr lang="en" dirty="0"/>
            </a:br>
            <a:endParaRPr lang="en" dirty="0"/>
          </a:p>
          <a:p>
            <a:pPr marL="457200" lvl="0" indent="-228600" rtl="0">
              <a:spcBef>
                <a:spcPts val="0"/>
              </a:spcBef>
            </a:pPr>
            <a:r>
              <a:rPr lang="en" dirty="0"/>
              <a:t>Data processing companies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US" dirty="0"/>
              <a:t>Penn Treebank: Two</a:t>
            </a:r>
            <a:r>
              <a:rPr lang="en" dirty="0"/>
              <a:t> Phases</a:t>
            </a:r>
          </a:p>
        </p:txBody>
      </p:sp>
      <p:sp>
        <p:nvSpPr>
          <p:cNvPr id="85" name="Shape 85"/>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marL="457200" marR="0" lvl="0" indent="-342900" algn="l" rtl="0">
              <a:lnSpc>
                <a:spcPct val="115000"/>
              </a:lnSpc>
              <a:spcBef>
                <a:spcPts val="0"/>
              </a:spcBef>
              <a:spcAft>
                <a:spcPts val="1600"/>
              </a:spcAft>
              <a:buClr>
                <a:schemeClr val="dk2"/>
              </a:buClr>
              <a:buSzPct val="100000"/>
              <a:buFont typeface="Open Sans"/>
            </a:pPr>
            <a:r>
              <a:rPr lang="en-US" dirty="0"/>
              <a:t>   </a:t>
            </a:r>
            <a:r>
              <a:rPr lang="en" dirty="0"/>
              <a:t>POS tagging</a:t>
            </a:r>
            <a:br>
              <a:rPr lang="en" dirty="0"/>
            </a:br>
            <a:br>
              <a:rPr lang="en" dirty="0"/>
            </a:br>
            <a:br>
              <a:rPr lang="en" dirty="0"/>
            </a:br>
            <a:endParaRPr lang="en" dirty="0"/>
          </a:p>
          <a:p>
            <a:pPr marL="457200" lvl="0" indent="-228600" rtl="0">
              <a:spcBef>
                <a:spcPts val="0"/>
              </a:spcBef>
            </a:pPr>
            <a:r>
              <a:rPr lang="en" dirty="0"/>
              <a:t>Syntactic bracketing</a:t>
            </a:r>
            <a:br>
              <a:rPr lang="en" dirty="0"/>
            </a:br>
            <a:br>
              <a:rPr lang="en" dirty="0"/>
            </a:br>
            <a:br>
              <a:rPr lang="en" dirty="0"/>
            </a:br>
            <a:endParaRPr lang="en" dirty="0"/>
          </a:p>
          <a:p>
            <a:pPr lvl="0">
              <a:spcBef>
                <a:spcPts val="0"/>
              </a:spcBef>
              <a:buNone/>
            </a:pPr>
            <a:endParaRPr dirty="0"/>
          </a:p>
        </p:txBody>
      </p:sp>
      <p:pic>
        <p:nvPicPr>
          <p:cNvPr id="86" name="Shape 86"/>
          <p:cNvPicPr preferRelativeResize="0"/>
          <p:nvPr/>
        </p:nvPicPr>
        <p:blipFill>
          <a:blip r:embed="rId3">
            <a:alphaModFix/>
          </a:blip>
          <a:stretch>
            <a:fillRect/>
          </a:stretch>
        </p:blipFill>
        <p:spPr>
          <a:xfrm>
            <a:off x="4254549" y="2604031"/>
            <a:ext cx="3515626" cy="1888800"/>
          </a:xfrm>
          <a:prstGeom prst="rect">
            <a:avLst/>
          </a:prstGeom>
          <a:noFill/>
          <a:ln>
            <a:noFill/>
          </a:ln>
        </p:spPr>
      </p:pic>
      <p:pic>
        <p:nvPicPr>
          <p:cNvPr id="87" name="Shape 87"/>
          <p:cNvPicPr preferRelativeResize="0"/>
          <p:nvPr/>
        </p:nvPicPr>
        <p:blipFill>
          <a:blip r:embed="rId4">
            <a:alphaModFix/>
          </a:blip>
          <a:stretch>
            <a:fillRect/>
          </a:stretch>
        </p:blipFill>
        <p:spPr>
          <a:xfrm>
            <a:off x="4193647" y="1266322"/>
            <a:ext cx="4170684" cy="10445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a:t>It's done 25 years ago...</a:t>
            </a:r>
          </a:p>
        </p:txBody>
      </p:sp>
      <p:sp>
        <p:nvSpPr>
          <p:cNvPr id="93" name="Shape 93"/>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lvl="0">
              <a:spcBef>
                <a:spcPts val="0"/>
              </a:spcBef>
              <a:buNone/>
            </a:pPr>
            <a:r>
              <a:rPr lang="en"/>
              <a:t> </a:t>
            </a:r>
          </a:p>
        </p:txBody>
      </p:sp>
      <p:pic>
        <p:nvPicPr>
          <p:cNvPr id="94" name="Shape 94"/>
          <p:cNvPicPr preferRelativeResize="0"/>
          <p:nvPr/>
        </p:nvPicPr>
        <p:blipFill>
          <a:blip r:embed="rId3">
            <a:alphaModFix/>
          </a:blip>
          <a:stretch>
            <a:fillRect/>
          </a:stretch>
        </p:blipFill>
        <p:spPr>
          <a:xfrm>
            <a:off x="4274424" y="1266325"/>
            <a:ext cx="4557875" cy="2069749"/>
          </a:xfrm>
          <a:prstGeom prst="rect">
            <a:avLst/>
          </a:prstGeom>
          <a:noFill/>
          <a:ln>
            <a:noFill/>
          </a:ln>
        </p:spPr>
      </p:pic>
      <p:pic>
        <p:nvPicPr>
          <p:cNvPr id="95" name="Shape 95"/>
          <p:cNvPicPr preferRelativeResize="0"/>
          <p:nvPr/>
        </p:nvPicPr>
        <p:blipFill>
          <a:blip r:embed="rId4">
            <a:alphaModFix/>
          </a:blip>
          <a:stretch>
            <a:fillRect/>
          </a:stretch>
        </p:blipFill>
        <p:spPr>
          <a:xfrm>
            <a:off x="311701" y="1266324"/>
            <a:ext cx="3555776" cy="353822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4"/>
                                        </p:tgtEl>
                                        <p:attrNameLst>
                                          <p:attrName>style.visibility</p:attrName>
                                        </p:attrNameLst>
                                      </p:cBhvr>
                                      <p:to>
                                        <p:strVal val="visible"/>
                                      </p:to>
                                    </p:set>
                                    <p:animEffect transition="in" filter="fade">
                                      <p:cBhvr>
                                        <p:cTn id="7" dur="1000"/>
                                        <p:tgtEl>
                                          <p:spTgt spid="94"/>
                                        </p:tgtEl>
                                      </p:cBhvr>
                                    </p:animEffect>
                                  </p:childTnLst>
                                </p:cTn>
                              </p:par>
                              <p:par>
                                <p:cTn id="8" presetID="10" presetClass="entr" presetSubtype="0" fill="hold" nodeType="withEffect">
                                  <p:stCondLst>
                                    <p:cond delay="0"/>
                                  </p:stCondLst>
                                  <p:childTnLst>
                                    <p:set>
                                      <p:cBhvr>
                                        <p:cTn id="9" dur="1" fill="hold">
                                          <p:stCondLst>
                                            <p:cond delay="0"/>
                                          </p:stCondLst>
                                        </p:cTn>
                                        <p:tgtEl>
                                          <p:spTgt spid="95"/>
                                        </p:tgtEl>
                                        <p:attrNameLst>
                                          <p:attrName>style.visibility</p:attrName>
                                        </p:attrNameLst>
                                      </p:cBhvr>
                                      <p:to>
                                        <p:strVal val="visible"/>
                                      </p:to>
                                    </p:set>
                                    <p:animEffect transition="in" filter="fade">
                                      <p:cBhvr>
                                        <p:cTn id="10" dur="10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a:t>The POS tagging task</a:t>
            </a:r>
          </a:p>
        </p:txBody>
      </p:sp>
      <p:sp>
        <p:nvSpPr>
          <p:cNvPr id="101" name="Shape 101"/>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marL="457200" lvl="0" indent="-228600">
              <a:spcBef>
                <a:spcPts val="0"/>
              </a:spcBef>
            </a:pPr>
            <a:r>
              <a:rPr lang="en"/>
              <a:t>POS tagging: word class markup</a:t>
            </a:r>
            <a:br>
              <a:rPr lang="en"/>
            </a:br>
            <a:endParaRPr lang="en"/>
          </a:p>
        </p:txBody>
      </p:sp>
      <p:pic>
        <p:nvPicPr>
          <p:cNvPr id="102" name="Shape 102"/>
          <p:cNvPicPr preferRelativeResize="0"/>
          <p:nvPr/>
        </p:nvPicPr>
        <p:blipFill>
          <a:blip r:embed="rId3">
            <a:alphaModFix/>
          </a:blip>
          <a:stretch>
            <a:fillRect/>
          </a:stretch>
        </p:blipFill>
        <p:spPr>
          <a:xfrm>
            <a:off x="692627" y="1980152"/>
            <a:ext cx="7486725" cy="18750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a:t>Penn Treebank POS Tagset</a:t>
            </a:r>
          </a:p>
        </p:txBody>
      </p:sp>
      <p:sp>
        <p:nvSpPr>
          <p:cNvPr id="108" name="Shape 108"/>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lvl="0">
              <a:spcBef>
                <a:spcPts val="0"/>
              </a:spcBef>
              <a:buNone/>
            </a:pPr>
            <a:r>
              <a:rPr lang="en"/>
              <a:t> </a:t>
            </a:r>
          </a:p>
        </p:txBody>
      </p:sp>
      <p:pic>
        <p:nvPicPr>
          <p:cNvPr id="109" name="Shape 109"/>
          <p:cNvPicPr preferRelativeResize="0"/>
          <p:nvPr/>
        </p:nvPicPr>
        <p:blipFill>
          <a:blip r:embed="rId3">
            <a:alphaModFix/>
          </a:blip>
          <a:stretch>
            <a:fillRect/>
          </a:stretch>
        </p:blipFill>
        <p:spPr>
          <a:xfrm>
            <a:off x="1861762" y="1266325"/>
            <a:ext cx="5420476" cy="358014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Tagging: Two options</a:t>
            </a:r>
          </a:p>
        </p:txBody>
      </p:sp>
      <p:sp>
        <p:nvSpPr>
          <p:cNvPr id="3" name="Text Placeholder 2"/>
          <p:cNvSpPr>
            <a:spLocks noGrp="1"/>
          </p:cNvSpPr>
          <p:nvPr>
            <p:ph type="body" idx="1"/>
          </p:nvPr>
        </p:nvSpPr>
        <p:spPr/>
        <p:txBody>
          <a:bodyPr/>
          <a:lstStyle/>
          <a:p>
            <a:r>
              <a:rPr lang="en-US" dirty="0"/>
              <a:t>  </a:t>
            </a:r>
          </a:p>
        </p:txBody>
      </p:sp>
      <p:grpSp>
        <p:nvGrpSpPr>
          <p:cNvPr id="6" name="Shape 124"/>
          <p:cNvGrpSpPr/>
          <p:nvPr/>
        </p:nvGrpSpPr>
        <p:grpSpPr>
          <a:xfrm>
            <a:off x="4156117" y="3409656"/>
            <a:ext cx="933400" cy="842450"/>
            <a:chOff x="2482700" y="3599948"/>
            <a:chExt cx="933400" cy="842450"/>
          </a:xfrm>
        </p:grpSpPr>
        <p:pic>
          <p:nvPicPr>
            <p:cNvPr id="7" name="Shape 125"/>
            <p:cNvPicPr preferRelativeResize="0"/>
            <p:nvPr/>
          </p:nvPicPr>
          <p:blipFill>
            <a:blip r:embed="rId3">
              <a:alphaModFix/>
            </a:blip>
            <a:stretch>
              <a:fillRect/>
            </a:stretch>
          </p:blipFill>
          <p:spPr>
            <a:xfrm>
              <a:off x="2482700" y="3599948"/>
              <a:ext cx="933400" cy="842450"/>
            </a:xfrm>
            <a:prstGeom prst="rect">
              <a:avLst/>
            </a:prstGeom>
            <a:noFill/>
            <a:ln>
              <a:noFill/>
            </a:ln>
          </p:spPr>
        </p:pic>
        <p:sp>
          <p:nvSpPr>
            <p:cNvPr id="8" name="Shape 126"/>
            <p:cNvSpPr txBox="1"/>
            <p:nvPr/>
          </p:nvSpPr>
          <p:spPr>
            <a:xfrm>
              <a:off x="2505700" y="3707550"/>
              <a:ext cx="887400" cy="552600"/>
            </a:xfrm>
            <a:prstGeom prst="rect">
              <a:avLst/>
            </a:prstGeom>
            <a:noFill/>
            <a:ln>
              <a:noFill/>
            </a:ln>
          </p:spPr>
          <p:txBody>
            <a:bodyPr lIns="91425" tIns="91425" rIns="91425" bIns="91425" anchor="t" anchorCtr="0">
              <a:noAutofit/>
            </a:bodyPr>
            <a:lstStyle/>
            <a:p>
              <a:pPr lvl="0" algn="ctr">
                <a:spcBef>
                  <a:spcPts val="0"/>
                </a:spcBef>
                <a:buNone/>
              </a:pPr>
              <a:r>
                <a:rPr lang="en-US" dirty="0">
                  <a:latin typeface="Consolas"/>
                  <a:ea typeface="Consolas"/>
                  <a:cs typeface="Consolas"/>
                  <a:sym typeface="Consolas"/>
                </a:rPr>
                <a:t>O_O</a:t>
              </a:r>
              <a:endParaRPr lang="en" dirty="0">
                <a:latin typeface="Consolas"/>
                <a:ea typeface="Consolas"/>
                <a:cs typeface="Consolas"/>
                <a:sym typeface="Consolas"/>
              </a:endParaRPr>
            </a:p>
          </p:txBody>
        </p:sp>
      </p:grpSp>
      <p:pic>
        <p:nvPicPr>
          <p:cNvPr id="9" name="Shape 123"/>
          <p:cNvPicPr preferRelativeResize="0"/>
          <p:nvPr/>
        </p:nvPicPr>
        <p:blipFill>
          <a:blip r:embed="rId4">
            <a:alphaModFix/>
          </a:blip>
          <a:stretch>
            <a:fillRect/>
          </a:stretch>
        </p:blipFill>
        <p:spPr>
          <a:xfrm>
            <a:off x="3750667" y="1266325"/>
            <a:ext cx="1744300" cy="842449"/>
          </a:xfrm>
          <a:prstGeom prst="rect">
            <a:avLst/>
          </a:prstGeom>
          <a:noFill/>
          <a:ln>
            <a:noFill/>
          </a:ln>
        </p:spPr>
      </p:pic>
      <p:sp>
        <p:nvSpPr>
          <p:cNvPr id="10" name="Shape 116"/>
          <p:cNvSpPr/>
          <p:nvPr/>
        </p:nvSpPr>
        <p:spPr>
          <a:xfrm>
            <a:off x="996669" y="1653678"/>
            <a:ext cx="1512434" cy="2222626"/>
          </a:xfrm>
          <a:prstGeom prst="flowChartPunchedCard">
            <a:avLst/>
          </a:prstGeom>
          <a:solidFill>
            <a:srgbClr val="CFE2F3"/>
          </a:solid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dirty="0"/>
              <a:t>Battle-tested industrial managers here always buck up...</a:t>
            </a:r>
          </a:p>
        </p:txBody>
      </p:sp>
      <p:sp>
        <p:nvSpPr>
          <p:cNvPr id="11" name="Shape 117"/>
          <p:cNvSpPr/>
          <p:nvPr/>
        </p:nvSpPr>
        <p:spPr>
          <a:xfrm>
            <a:off x="6454964" y="1653678"/>
            <a:ext cx="1541075" cy="2222626"/>
          </a:xfrm>
          <a:prstGeom prst="flowChartPunchedCard">
            <a:avLst/>
          </a:prstGeom>
          <a:solidFill>
            <a:srgbClr val="CFE2F3"/>
          </a:solid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lvl="0" rtl="0">
              <a:spcBef>
                <a:spcPts val="0"/>
              </a:spcBef>
              <a:buNone/>
            </a:pPr>
            <a:r>
              <a:rPr lang="en" dirty="0"/>
              <a:t>Battle-tested/</a:t>
            </a:r>
            <a:r>
              <a:rPr lang="en-US" dirty="0">
                <a:solidFill>
                  <a:srgbClr val="4A86E8"/>
                </a:solidFill>
              </a:rPr>
              <a:t>JJ</a:t>
            </a:r>
            <a:r>
              <a:rPr lang="en" dirty="0"/>
              <a:t> industrial/</a:t>
            </a:r>
            <a:r>
              <a:rPr lang="en-US" dirty="0">
                <a:solidFill>
                  <a:srgbClr val="4A86E8"/>
                </a:solidFill>
              </a:rPr>
              <a:t>JJ</a:t>
            </a:r>
            <a:r>
              <a:rPr lang="en" dirty="0"/>
              <a:t> managers/</a:t>
            </a:r>
            <a:r>
              <a:rPr lang="en-US" dirty="0">
                <a:solidFill>
                  <a:srgbClr val="4A86E8"/>
                </a:solidFill>
              </a:rPr>
              <a:t>NNS</a:t>
            </a:r>
            <a:r>
              <a:rPr lang="en" dirty="0"/>
              <a:t> here/</a:t>
            </a:r>
            <a:r>
              <a:rPr lang="en-US" dirty="0">
                <a:solidFill>
                  <a:srgbClr val="4A86E8"/>
                </a:solidFill>
              </a:rPr>
              <a:t>RB</a:t>
            </a:r>
            <a:r>
              <a:rPr lang="en" dirty="0"/>
              <a:t> always/</a:t>
            </a:r>
            <a:r>
              <a:rPr lang="en-US" dirty="0">
                <a:solidFill>
                  <a:srgbClr val="4A86E8"/>
                </a:solidFill>
              </a:rPr>
              <a:t>RB</a:t>
            </a:r>
            <a:r>
              <a:rPr lang="en" dirty="0"/>
              <a:t> buck/</a:t>
            </a:r>
            <a:r>
              <a:rPr lang="en" dirty="0">
                <a:solidFill>
                  <a:srgbClr val="4A86E8"/>
                </a:solidFill>
              </a:rPr>
              <a:t>VB</a:t>
            </a:r>
            <a:r>
              <a:rPr lang="en-US" dirty="0">
                <a:solidFill>
                  <a:srgbClr val="4A86E8"/>
                </a:solidFill>
              </a:rPr>
              <a:t>P</a:t>
            </a:r>
            <a:r>
              <a:rPr lang="en" dirty="0"/>
              <a:t> up/...</a:t>
            </a:r>
          </a:p>
        </p:txBody>
      </p:sp>
      <p:sp>
        <p:nvSpPr>
          <p:cNvPr id="12" name="TextBox 11"/>
          <p:cNvSpPr txBox="1"/>
          <p:nvPr/>
        </p:nvSpPr>
        <p:spPr>
          <a:xfrm>
            <a:off x="3633494" y="2108774"/>
            <a:ext cx="2175393" cy="523220"/>
          </a:xfrm>
          <a:prstGeom prst="rect">
            <a:avLst/>
          </a:prstGeom>
          <a:noFill/>
        </p:spPr>
        <p:txBody>
          <a:bodyPr wrap="square" rtlCol="0">
            <a:spAutoFit/>
          </a:bodyPr>
          <a:lstStyle/>
          <a:p>
            <a:r>
              <a:rPr lang="en-US" dirty="0"/>
              <a:t>1. Manual Tagging</a:t>
            </a:r>
            <a:br>
              <a:rPr lang="en-US" dirty="0"/>
            </a:br>
            <a:r>
              <a:rPr lang="en-US" dirty="0"/>
              <a:t>    (slow, unstable)</a:t>
            </a:r>
          </a:p>
        </p:txBody>
      </p:sp>
      <p:sp>
        <p:nvSpPr>
          <p:cNvPr id="13" name="TextBox 12"/>
          <p:cNvSpPr txBox="1"/>
          <p:nvPr/>
        </p:nvSpPr>
        <p:spPr>
          <a:xfrm>
            <a:off x="3633494" y="2913719"/>
            <a:ext cx="2175393" cy="523220"/>
          </a:xfrm>
          <a:prstGeom prst="rect">
            <a:avLst/>
          </a:prstGeom>
          <a:noFill/>
        </p:spPr>
        <p:txBody>
          <a:bodyPr wrap="square" rtlCol="0">
            <a:spAutoFit/>
          </a:bodyPr>
          <a:lstStyle/>
          <a:p>
            <a:r>
              <a:rPr lang="en-US" dirty="0"/>
              <a:t>2. Automated tagging</a:t>
            </a:r>
          </a:p>
          <a:p>
            <a:r>
              <a:rPr lang="en-US" dirty="0"/>
              <a:t>    (inaccurate)</a:t>
            </a:r>
          </a:p>
        </p:txBody>
      </p:sp>
      <p:cxnSp>
        <p:nvCxnSpPr>
          <p:cNvPr id="16" name="Straight Arrow Connector 15"/>
          <p:cNvCxnSpPr>
            <a:stCxn id="10" idx="3"/>
            <a:endCxn id="11" idx="1"/>
          </p:cNvCxnSpPr>
          <p:nvPr/>
        </p:nvCxnSpPr>
        <p:spPr>
          <a:xfrm>
            <a:off x="2509103" y="2764991"/>
            <a:ext cx="3945861" cy="0"/>
          </a:xfrm>
          <a:prstGeom prst="straightConnector1">
            <a:avLst/>
          </a:prstGeom>
          <a:ln>
            <a:solidFill>
              <a:schemeClr val="bg2">
                <a:lumMod val="50000"/>
              </a:schemeClr>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04381780"/>
      </p:ext>
    </p:extLst>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TotalTime>
  <Words>1568</Words>
  <Application>Microsoft Office PowerPoint</Application>
  <PresentationFormat>全屏显示(16:9)</PresentationFormat>
  <Paragraphs>113</Paragraphs>
  <Slides>19</Slides>
  <Notes>19</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19</vt:i4>
      </vt:variant>
    </vt:vector>
  </HeadingPairs>
  <TitlesOfParts>
    <vt:vector size="25" baseType="lpstr">
      <vt:lpstr>Open Sans</vt:lpstr>
      <vt:lpstr>Arial</vt:lpstr>
      <vt:lpstr>Consolas</vt:lpstr>
      <vt:lpstr>宋体</vt:lpstr>
      <vt:lpstr>PT Sans Narrow</vt:lpstr>
      <vt:lpstr>tropic</vt:lpstr>
      <vt:lpstr>Building a Large Annotated Corpus of English: The Penn Treebank</vt:lpstr>
      <vt:lpstr>What is Penn Treebank, and Why?</vt:lpstr>
      <vt:lpstr>Penn Treebank Project - Overview</vt:lpstr>
      <vt:lpstr>What Penn Treebank can help with</vt:lpstr>
      <vt:lpstr>Penn Treebank: Two Phases</vt:lpstr>
      <vt:lpstr>It's done 25 years ago...</vt:lpstr>
      <vt:lpstr>The POS tagging task</vt:lpstr>
      <vt:lpstr>Penn Treebank POS Tagset</vt:lpstr>
      <vt:lpstr>Tagging: Two options</vt:lpstr>
      <vt:lpstr>Method: semi-automated tagging</vt:lpstr>
      <vt:lpstr>Semi-automated vs Manual</vt:lpstr>
      <vt:lpstr>Bracketing (parsing): syntactic annotation</vt:lpstr>
      <vt:lpstr>Parsing Tagset</vt:lpstr>
      <vt:lpstr>Semi-automated Bracketing</vt:lpstr>
      <vt:lpstr>Annotators: the anonymous heroes</vt:lpstr>
      <vt:lpstr>Annotators: learning curve in two tasks (rough)</vt:lpstr>
      <vt:lpstr>Contributions</vt:lpstr>
      <vt:lpstr>Reference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Large Annotated Corpus of English: The Penn Treebank</dc:title>
  <cp:lastModifiedBy>Lena Shao</cp:lastModifiedBy>
  <cp:revision>16</cp:revision>
  <dcterms:modified xsi:type="dcterms:W3CDTF">2017-05-15T16:12:45Z</dcterms:modified>
</cp:coreProperties>
</file>